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86" r:id="rId4"/>
    <p:sldId id="292" r:id="rId5"/>
    <p:sldId id="289" r:id="rId6"/>
    <p:sldId id="258" r:id="rId7"/>
    <p:sldId id="287" r:id="rId8"/>
    <p:sldId id="288" r:id="rId9"/>
    <p:sldId id="290" r:id="rId10"/>
    <p:sldId id="259" r:id="rId11"/>
    <p:sldId id="291" r:id="rId12"/>
    <p:sldId id="260" r:id="rId13"/>
    <p:sldId id="261" r:id="rId14"/>
    <p:sldId id="262" r:id="rId15"/>
    <p:sldId id="263" r:id="rId16"/>
    <p:sldId id="264" r:id="rId17"/>
    <p:sldId id="303" r:id="rId18"/>
    <p:sldId id="304" r:id="rId19"/>
    <p:sldId id="305" r:id="rId20"/>
    <p:sldId id="265" r:id="rId21"/>
    <p:sldId id="293" r:id="rId22"/>
    <p:sldId id="295" r:id="rId23"/>
    <p:sldId id="296" r:id="rId24"/>
    <p:sldId id="297" r:id="rId25"/>
    <p:sldId id="298" r:id="rId26"/>
    <p:sldId id="299" r:id="rId27"/>
    <p:sldId id="300" r:id="rId28"/>
    <p:sldId id="301" r:id="rId29"/>
    <p:sldId id="302" r:id="rId30"/>
    <p:sldId id="266" r:id="rId31"/>
    <p:sldId id="267" r:id="rId32"/>
    <p:sldId id="268" r:id="rId33"/>
    <p:sldId id="269" r:id="rId34"/>
    <p:sldId id="270" r:id="rId35"/>
    <p:sldId id="271" r:id="rId36"/>
    <p:sldId id="272" r:id="rId37"/>
    <p:sldId id="306" r:id="rId38"/>
    <p:sldId id="273" r:id="rId39"/>
    <p:sldId id="274" r:id="rId40"/>
    <p:sldId id="275" r:id="rId41"/>
    <p:sldId id="276" r:id="rId42"/>
    <p:sldId id="277" r:id="rId43"/>
    <p:sldId id="278" r:id="rId44"/>
    <p:sldId id="282" r:id="rId45"/>
    <p:sldId id="307" r:id="rId46"/>
    <p:sldId id="308" r:id="rId47"/>
    <p:sldId id="309" r:id="rId4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672" y="-1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1B3196A1-7BEF-478F-B032-BA7328A1CF7A}" type="slidenum">
              <a:rPr lang="zh-TW" altLang="en-US" smtClean="0"/>
              <a:t>‹#›</a:t>
            </a:fld>
            <a:endParaRPr lang="zh-TW" alt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zh-TW" altLang="en-US" smtClean="0"/>
              <a:t>按一下以編輯母片標題樣式</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B3196A1-7BEF-478F-B032-BA7328A1CF7A}" type="slidenum">
              <a:rPr lang="zh-TW" altLang="en-US" smtClean="0"/>
              <a:t>‹#›</a:t>
            </a:fld>
            <a:endParaRPr lang="zh-TW" alt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zh-TW" altLang="en-US" smtClean="0"/>
              <a:t>按一下以編輯母片標題樣式</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B3196A1-7BEF-478F-B032-BA7328A1CF7A}"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B3196A1-7BEF-478F-B032-BA7328A1CF7A}" type="slidenum">
              <a:rPr lang="zh-TW" altLang="en-US" smtClean="0"/>
              <a:t>‹#›</a:t>
            </a:fld>
            <a:endParaRPr lang="zh-TW" alt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zh-TW" altLang="en-US" smtClean="0"/>
              <a:t>按一下以編輯母片標題樣式</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5" name="Date Placeholder 4"/>
          <p:cNvSpPr>
            <a:spLocks noGrp="1"/>
          </p:cNvSpPr>
          <p:nvPr>
            <p:ph type="dt" sz="half" idx="10"/>
          </p:nvPr>
        </p:nvSpPr>
        <p:spPr/>
        <p:txBody>
          <a:bodyPr/>
          <a:lstStyle/>
          <a:p>
            <a:fld id="{6D831196-539C-48E9-B5CB-A69C17540012}" type="datetimeFigureOut">
              <a:rPr lang="zh-TW" altLang="en-US" smtClean="0"/>
              <a:t>2019/12/5</a:t>
            </a:fld>
            <a:endParaRPr lang="zh-TW" altLang="en-US"/>
          </a:p>
        </p:txBody>
      </p:sp>
      <p:sp>
        <p:nvSpPr>
          <p:cNvPr id="7" name="Slide Number Placeholder 6"/>
          <p:cNvSpPr>
            <a:spLocks noGrp="1"/>
          </p:cNvSpPr>
          <p:nvPr>
            <p:ph type="sldNum" sz="quarter" idx="12"/>
          </p:nvPr>
        </p:nvSpPr>
        <p:spPr/>
        <p:txBody>
          <a:bodyPr/>
          <a:lstStyle/>
          <a:p>
            <a:fld id="{1B3196A1-7BEF-478F-B032-BA7328A1CF7A}" type="slidenum">
              <a:rPr lang="zh-TW" altLang="en-US" smtClean="0"/>
              <a:t>‹#›</a:t>
            </a:fld>
            <a:endParaRPr lang="zh-TW" alt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zh-TW" alt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zh-TW" altLang="en-US" smtClean="0"/>
              <a:t>按一下以編輯母片標題樣式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6D831196-539C-48E9-B5CB-A69C17540012}" type="datetimeFigureOut">
              <a:rPr lang="zh-TW" altLang="en-US" smtClean="0"/>
              <a:t>2019/12/5</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zh-TW"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1B3196A1-7BEF-478F-B032-BA7328A1CF7A}" type="slidenum">
              <a:rPr lang="zh-TW" altLang="en-US" smtClean="0"/>
              <a:t>‹#›</a:t>
            </a:fld>
            <a:endParaRPr lang="zh-TW" alt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YJjuyqYmVl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YJjuyqYmVl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p:cNvSpPr>
            <a:spLocks noGrp="1"/>
          </p:cNvSpPr>
          <p:nvPr>
            <p:ph type="subTitle" idx="1"/>
          </p:nvPr>
        </p:nvSpPr>
        <p:spPr/>
        <p:txBody>
          <a:bodyPr/>
          <a:lstStyle/>
          <a:p>
            <a:endParaRPr lang="zh-TW" altLang="en-US"/>
          </a:p>
        </p:txBody>
      </p:sp>
      <p:sp>
        <p:nvSpPr>
          <p:cNvPr id="2" name="標題 1"/>
          <p:cNvSpPr>
            <a:spLocks noGrp="1"/>
          </p:cNvSpPr>
          <p:nvPr>
            <p:ph type="ctrTitle"/>
          </p:nvPr>
        </p:nvSpPr>
        <p:spPr/>
        <p:txBody>
          <a:bodyPr/>
          <a:lstStyle/>
          <a:p>
            <a:r>
              <a:rPr lang="en-US" altLang="zh-TW" dirty="0"/>
              <a:t>Progress report</a:t>
            </a:r>
            <a:endParaRPr lang="zh-TW" altLang="en-US" dirty="0"/>
          </a:p>
        </p:txBody>
      </p:sp>
    </p:spTree>
    <p:extLst>
      <p:ext uri="{BB962C8B-B14F-4D97-AF65-F5344CB8AC3E}">
        <p14:creationId xmlns:p14="http://schemas.microsoft.com/office/powerpoint/2010/main" val="2030900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System </a:t>
            </a:r>
            <a:r>
              <a:rPr lang="en-US" altLang="zh-TW" dirty="0" smtClean="0"/>
              <a:t>Overview</a:t>
            </a:r>
            <a:endParaRPr lang="zh-TW" altLang="en-US" dirty="0"/>
          </a:p>
        </p:txBody>
      </p:sp>
      <p:sp>
        <p:nvSpPr>
          <p:cNvPr id="12" name="文字方塊 11"/>
          <p:cNvSpPr txBox="1"/>
          <p:nvPr/>
        </p:nvSpPr>
        <p:spPr>
          <a:xfrm>
            <a:off x="2441088" y="2710265"/>
            <a:ext cx="1986441" cy="369332"/>
          </a:xfrm>
          <a:prstGeom prst="rect">
            <a:avLst/>
          </a:prstGeom>
          <a:noFill/>
        </p:spPr>
        <p:txBody>
          <a:bodyPr wrap="none" rtlCol="0">
            <a:spAutoFit/>
          </a:bodyPr>
          <a:lstStyle/>
          <a:p>
            <a:r>
              <a:rPr lang="en-US" altLang="zh-TW" b="1" i="1" dirty="0" smtClean="0"/>
              <a:t>Capture images</a:t>
            </a:r>
            <a:endParaRPr lang="zh-TW" altLang="en-US" b="1" i="1" dirty="0"/>
          </a:p>
        </p:txBody>
      </p:sp>
      <p:sp>
        <p:nvSpPr>
          <p:cNvPr id="14" name="文字方塊 13"/>
          <p:cNvSpPr txBox="1"/>
          <p:nvPr/>
        </p:nvSpPr>
        <p:spPr>
          <a:xfrm>
            <a:off x="2441088" y="2264667"/>
            <a:ext cx="1986441" cy="369332"/>
          </a:xfrm>
          <a:prstGeom prst="rect">
            <a:avLst/>
          </a:prstGeom>
          <a:noFill/>
        </p:spPr>
        <p:txBody>
          <a:bodyPr wrap="none" rtlCol="0">
            <a:spAutoFit/>
          </a:bodyPr>
          <a:lstStyle/>
          <a:p>
            <a:r>
              <a:rPr lang="en-US" altLang="zh-TW" b="1" i="1" dirty="0" smtClean="0"/>
              <a:t>Capture images</a:t>
            </a:r>
            <a:endParaRPr lang="zh-TW" altLang="en-US" b="1" i="1" dirty="0"/>
          </a:p>
        </p:txBody>
      </p:sp>
      <p:sp>
        <p:nvSpPr>
          <p:cNvPr id="15" name="文字方塊 14"/>
          <p:cNvSpPr txBox="1"/>
          <p:nvPr/>
        </p:nvSpPr>
        <p:spPr>
          <a:xfrm>
            <a:off x="2441086" y="3151605"/>
            <a:ext cx="1986441" cy="369332"/>
          </a:xfrm>
          <a:prstGeom prst="rect">
            <a:avLst/>
          </a:prstGeom>
          <a:noFill/>
        </p:spPr>
        <p:txBody>
          <a:bodyPr wrap="none" rtlCol="0">
            <a:spAutoFit/>
          </a:bodyPr>
          <a:lstStyle/>
          <a:p>
            <a:r>
              <a:rPr lang="en-US" altLang="zh-TW" b="1" i="1" dirty="0" smtClean="0"/>
              <a:t>Capture images</a:t>
            </a:r>
            <a:endParaRPr lang="zh-TW" altLang="en-US" b="1" i="1" dirty="0"/>
          </a:p>
        </p:txBody>
      </p:sp>
      <p:cxnSp>
        <p:nvCxnSpPr>
          <p:cNvPr id="17" name="直線接點 16"/>
          <p:cNvCxnSpPr>
            <a:stCxn id="14" idx="3"/>
          </p:cNvCxnSpPr>
          <p:nvPr/>
        </p:nvCxnSpPr>
        <p:spPr>
          <a:xfrm>
            <a:off x="4427529" y="2449333"/>
            <a:ext cx="3898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4457312" y="3367629"/>
            <a:ext cx="3898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796096" y="2449333"/>
            <a:ext cx="21256" cy="9182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2" idx="3"/>
          </p:cNvCxnSpPr>
          <p:nvPr/>
        </p:nvCxnSpPr>
        <p:spPr>
          <a:xfrm>
            <a:off x="4427529" y="2894931"/>
            <a:ext cx="146994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47111" y1="17333" x2="47111" y2="17333"/>
                      </a14:backgroundRemoval>
                    </a14:imgEffect>
                  </a14:imgLayer>
                </a14:imgProps>
              </a:ext>
              <a:ext uri="{28A0092B-C50C-407E-A947-70E740481C1C}">
                <a14:useLocalDpi xmlns:a14="http://schemas.microsoft.com/office/drawing/2010/main" val="0"/>
              </a:ext>
            </a:extLst>
          </a:blip>
          <a:stretch>
            <a:fillRect/>
          </a:stretch>
        </p:blipFill>
        <p:spPr>
          <a:xfrm>
            <a:off x="844525" y="2507184"/>
            <a:ext cx="855868" cy="855868"/>
          </a:xfrm>
          <a:prstGeom prst="rect">
            <a:avLst/>
          </a:prstGeom>
        </p:spPr>
      </p:pic>
      <p:pic>
        <p:nvPicPr>
          <p:cNvPr id="4" name="圖片 3"/>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43608" y="1772816"/>
            <a:ext cx="482476" cy="502214"/>
          </a:xfrm>
          <a:prstGeom prst="rect">
            <a:avLst/>
          </a:prstGeom>
        </p:spPr>
      </p:pic>
      <p:pic>
        <p:nvPicPr>
          <p:cNvPr id="13" name="圖片 1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08840" y="3326212"/>
            <a:ext cx="482476" cy="502214"/>
          </a:xfrm>
          <a:prstGeom prst="rect">
            <a:avLst/>
          </a:prstGeom>
        </p:spPr>
      </p:pic>
      <p:pic>
        <p:nvPicPr>
          <p:cNvPr id="16" name="圖片 15"/>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793016" y="3298484"/>
            <a:ext cx="482476" cy="502214"/>
          </a:xfrm>
          <a:prstGeom prst="rect">
            <a:avLst/>
          </a:prstGeom>
        </p:spPr>
      </p:pic>
      <p:sp>
        <p:nvSpPr>
          <p:cNvPr id="20" name="文字方塊 19"/>
          <p:cNvSpPr txBox="1"/>
          <p:nvPr/>
        </p:nvSpPr>
        <p:spPr>
          <a:xfrm>
            <a:off x="5939874" y="2710265"/>
            <a:ext cx="3001143" cy="369332"/>
          </a:xfrm>
          <a:prstGeom prst="rect">
            <a:avLst/>
          </a:prstGeom>
          <a:noFill/>
        </p:spPr>
        <p:txBody>
          <a:bodyPr wrap="none" rtlCol="0">
            <a:spAutoFit/>
          </a:bodyPr>
          <a:lstStyle/>
          <a:p>
            <a:r>
              <a:rPr lang="en-US" altLang="zh-TW" b="1" i="1" dirty="0" smtClean="0"/>
              <a:t>Detect &amp; </a:t>
            </a:r>
            <a:r>
              <a:rPr lang="en-US" altLang="zh-TW" b="1" i="1" dirty="0" smtClean="0"/>
              <a:t>Identify markers</a:t>
            </a:r>
            <a:endParaRPr lang="zh-TW" altLang="en-US" b="1" i="1" dirty="0"/>
          </a:p>
        </p:txBody>
      </p:sp>
      <p:sp>
        <p:nvSpPr>
          <p:cNvPr id="6" name="文字方塊 5"/>
          <p:cNvSpPr txBox="1"/>
          <p:nvPr/>
        </p:nvSpPr>
        <p:spPr>
          <a:xfrm>
            <a:off x="5850520" y="5085184"/>
            <a:ext cx="3092513" cy="923330"/>
          </a:xfrm>
          <a:prstGeom prst="rect">
            <a:avLst/>
          </a:prstGeom>
          <a:noFill/>
        </p:spPr>
        <p:txBody>
          <a:bodyPr wrap="none" rtlCol="0">
            <a:spAutoFit/>
          </a:bodyPr>
          <a:lstStyle/>
          <a:p>
            <a:pPr algn="ctr"/>
            <a:r>
              <a:rPr lang="en-US" altLang="zh-TW" b="1" i="1" dirty="0"/>
              <a:t>Store markers’ information</a:t>
            </a:r>
            <a:endParaRPr lang="zh-TW" altLang="en-US" b="1" i="1" dirty="0"/>
          </a:p>
          <a:p>
            <a:pPr algn="ctr"/>
            <a:r>
              <a:rPr lang="en-US" altLang="zh-TW" b="1" i="1" dirty="0" smtClean="0"/>
              <a:t>and</a:t>
            </a:r>
          </a:p>
          <a:p>
            <a:pPr algn="ctr"/>
            <a:r>
              <a:rPr lang="en-US" altLang="zh-TW" b="1" i="1" dirty="0"/>
              <a:t>u</a:t>
            </a:r>
            <a:r>
              <a:rPr lang="en-US" altLang="zh-TW" b="1" i="1" dirty="0" smtClean="0"/>
              <a:t>pdate 3D</a:t>
            </a:r>
            <a:r>
              <a:rPr lang="zh-TW" altLang="en-US" b="1" i="1" dirty="0" smtClean="0"/>
              <a:t> </a:t>
            </a:r>
            <a:r>
              <a:rPr lang="en-US" altLang="zh-TW" b="1" i="1" dirty="0" smtClean="0"/>
              <a:t>model</a:t>
            </a:r>
            <a:endParaRPr lang="zh-TW" altLang="en-US" b="1" i="1" dirty="0"/>
          </a:p>
        </p:txBody>
      </p:sp>
      <p:cxnSp>
        <p:nvCxnSpPr>
          <p:cNvPr id="22" name="直線單箭頭接點 21"/>
          <p:cNvCxnSpPr/>
          <p:nvPr/>
        </p:nvCxnSpPr>
        <p:spPr>
          <a:xfrm>
            <a:off x="7452320" y="3151604"/>
            <a:ext cx="0" cy="186157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文字方塊 22"/>
          <p:cNvSpPr txBox="1"/>
          <p:nvPr/>
        </p:nvSpPr>
        <p:spPr>
          <a:xfrm>
            <a:off x="6484224" y="188640"/>
            <a:ext cx="2672526" cy="369332"/>
          </a:xfrm>
          <a:prstGeom prst="rect">
            <a:avLst/>
          </a:prstGeom>
          <a:noFill/>
        </p:spPr>
        <p:txBody>
          <a:bodyPr wrap="none" rtlCol="0">
            <a:spAutoFit/>
          </a:bodyPr>
          <a:lstStyle/>
          <a:p>
            <a:r>
              <a:rPr lang="en-US" altLang="zh-TW" b="1" i="1" dirty="0" smtClean="0"/>
              <a:t>Reconstruct 3D</a:t>
            </a:r>
            <a:r>
              <a:rPr lang="zh-TW" altLang="en-US" b="1" i="1" dirty="0" smtClean="0"/>
              <a:t> </a:t>
            </a:r>
            <a:r>
              <a:rPr lang="en-US" altLang="zh-TW" b="1" i="1" dirty="0" smtClean="0"/>
              <a:t>model</a:t>
            </a:r>
            <a:endParaRPr lang="zh-TW" altLang="en-US" b="1" i="1" dirty="0"/>
          </a:p>
        </p:txBody>
      </p:sp>
      <p:sp>
        <p:nvSpPr>
          <p:cNvPr id="25" name="文字方塊 24"/>
          <p:cNvSpPr txBox="1"/>
          <p:nvPr/>
        </p:nvSpPr>
        <p:spPr>
          <a:xfrm>
            <a:off x="1133192" y="5365197"/>
            <a:ext cx="2284600" cy="369332"/>
          </a:xfrm>
          <a:prstGeom prst="rect">
            <a:avLst/>
          </a:prstGeom>
          <a:noFill/>
        </p:spPr>
        <p:txBody>
          <a:bodyPr wrap="none" rtlCol="0">
            <a:spAutoFit/>
          </a:bodyPr>
          <a:lstStyle/>
          <a:p>
            <a:pPr algn="ctr"/>
            <a:r>
              <a:rPr lang="en-US" altLang="zh-TW" b="1" i="1" dirty="0" smtClean="0"/>
              <a:t>Score user’s action</a:t>
            </a:r>
            <a:endParaRPr lang="zh-TW" altLang="en-US" b="1" i="1" dirty="0"/>
          </a:p>
        </p:txBody>
      </p:sp>
      <p:cxnSp>
        <p:nvCxnSpPr>
          <p:cNvPr id="26" name="直線單箭頭接點 25"/>
          <p:cNvCxnSpPr/>
          <p:nvPr/>
        </p:nvCxnSpPr>
        <p:spPr>
          <a:xfrm flipH="1">
            <a:off x="3635896" y="5574274"/>
            <a:ext cx="201438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文字方塊 34"/>
          <p:cNvSpPr txBox="1"/>
          <p:nvPr/>
        </p:nvSpPr>
        <p:spPr>
          <a:xfrm>
            <a:off x="3871400" y="5211308"/>
            <a:ext cx="1561646" cy="307777"/>
          </a:xfrm>
          <a:prstGeom prst="rect">
            <a:avLst/>
          </a:prstGeom>
          <a:noFill/>
        </p:spPr>
        <p:txBody>
          <a:bodyPr wrap="none" rtlCol="0">
            <a:spAutoFit/>
          </a:bodyPr>
          <a:lstStyle/>
          <a:p>
            <a:pPr algn="ctr"/>
            <a:r>
              <a:rPr lang="en-US" altLang="zh-TW" sz="1400" dirty="0" smtClean="0"/>
              <a:t>If action is done</a:t>
            </a:r>
            <a:endParaRPr lang="zh-TW" altLang="en-US" sz="1400" dirty="0"/>
          </a:p>
        </p:txBody>
      </p:sp>
      <p:sp>
        <p:nvSpPr>
          <p:cNvPr id="36" name="文字方塊 35"/>
          <p:cNvSpPr txBox="1"/>
          <p:nvPr/>
        </p:nvSpPr>
        <p:spPr>
          <a:xfrm>
            <a:off x="6734162" y="6008514"/>
            <a:ext cx="1412566" cy="369332"/>
          </a:xfrm>
          <a:prstGeom prst="rect">
            <a:avLst/>
          </a:prstGeom>
          <a:noFill/>
        </p:spPr>
        <p:txBody>
          <a:bodyPr wrap="none" rtlCol="0">
            <a:spAutoFit/>
          </a:bodyPr>
          <a:lstStyle/>
          <a:p>
            <a:r>
              <a:rPr lang="en-US" altLang="zh-TW" b="1" i="1" dirty="0" smtClean="0"/>
              <a:t>( tracking )</a:t>
            </a:r>
            <a:endParaRPr lang="zh-TW" altLang="en-US" b="1" i="1" dirty="0"/>
          </a:p>
        </p:txBody>
      </p:sp>
      <p:cxnSp>
        <p:nvCxnSpPr>
          <p:cNvPr id="37" name="直線單箭頭接點 36"/>
          <p:cNvCxnSpPr/>
          <p:nvPr/>
        </p:nvCxnSpPr>
        <p:spPr>
          <a:xfrm flipH="1" flipV="1">
            <a:off x="1284846" y="3800698"/>
            <a:ext cx="415547" cy="150051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1691680" y="4382995"/>
            <a:ext cx="1048685" cy="307777"/>
          </a:xfrm>
          <a:prstGeom prst="rect">
            <a:avLst/>
          </a:prstGeom>
          <a:noFill/>
        </p:spPr>
        <p:txBody>
          <a:bodyPr wrap="none" rtlCol="0">
            <a:spAutoFit/>
          </a:bodyPr>
          <a:lstStyle/>
          <a:p>
            <a:pPr algn="ctr"/>
            <a:r>
              <a:rPr lang="en-US" altLang="zh-TW" sz="1400" dirty="0" smtClean="0"/>
              <a:t>feedback</a:t>
            </a:r>
            <a:endParaRPr lang="zh-TW" altLang="en-US" sz="1400" dirty="0"/>
          </a:p>
        </p:txBody>
      </p:sp>
    </p:spTree>
    <p:extLst>
      <p:ext uri="{BB962C8B-B14F-4D97-AF65-F5344CB8AC3E}">
        <p14:creationId xmlns:p14="http://schemas.microsoft.com/office/powerpoint/2010/main" val="1758066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Detect &amp; </a:t>
            </a:r>
            <a:r>
              <a:rPr lang="en-US" altLang="zh-TW" dirty="0" err="1" smtClean="0"/>
              <a:t>ideNtify</a:t>
            </a:r>
            <a:endParaRPr lang="zh-TW" altLang="en-US" dirty="0"/>
          </a:p>
        </p:txBody>
      </p:sp>
      <p:sp>
        <p:nvSpPr>
          <p:cNvPr id="8" name="文字方塊 7"/>
          <p:cNvSpPr txBox="1"/>
          <p:nvPr/>
        </p:nvSpPr>
        <p:spPr>
          <a:xfrm>
            <a:off x="490116" y="3044655"/>
            <a:ext cx="1463862" cy="369332"/>
          </a:xfrm>
          <a:prstGeom prst="rect">
            <a:avLst/>
          </a:prstGeom>
          <a:noFill/>
        </p:spPr>
        <p:txBody>
          <a:bodyPr wrap="none" rtlCol="0">
            <a:spAutoFit/>
          </a:bodyPr>
          <a:lstStyle/>
          <a:p>
            <a:r>
              <a:rPr lang="en-US" altLang="zh-TW" dirty="0" smtClean="0"/>
              <a:t>Raw image</a:t>
            </a:r>
            <a:endParaRPr lang="zh-TW" altLang="en-US" dirty="0"/>
          </a:p>
        </p:txBody>
      </p:sp>
      <p:cxnSp>
        <p:nvCxnSpPr>
          <p:cNvPr id="10" name="直線單箭頭接點 9"/>
          <p:cNvCxnSpPr/>
          <p:nvPr/>
        </p:nvCxnSpPr>
        <p:spPr>
          <a:xfrm>
            <a:off x="2018316" y="3236155"/>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701306" y="2774490"/>
            <a:ext cx="1526380" cy="923330"/>
          </a:xfrm>
          <a:prstGeom prst="rect">
            <a:avLst/>
          </a:prstGeom>
          <a:noFill/>
        </p:spPr>
        <p:txBody>
          <a:bodyPr wrap="none" rtlCol="0">
            <a:spAutoFit/>
          </a:bodyPr>
          <a:lstStyle/>
          <a:p>
            <a:pPr algn="ctr"/>
            <a:r>
              <a:rPr lang="en-US" altLang="zh-TW" dirty="0" smtClean="0"/>
              <a:t>Calculate </a:t>
            </a:r>
          </a:p>
          <a:p>
            <a:pPr algn="ctr"/>
            <a:r>
              <a:rPr lang="en-US" altLang="zh-TW" dirty="0" smtClean="0"/>
              <a:t>Polarization </a:t>
            </a:r>
          </a:p>
          <a:p>
            <a:pPr algn="ctr"/>
            <a:r>
              <a:rPr lang="en-US" altLang="zh-TW" dirty="0" smtClean="0"/>
              <a:t>Information</a:t>
            </a:r>
            <a:endParaRPr lang="zh-TW" altLang="en-US" dirty="0"/>
          </a:p>
        </p:txBody>
      </p:sp>
      <p:sp>
        <p:nvSpPr>
          <p:cNvPr id="12" name="文字方塊 11"/>
          <p:cNvSpPr txBox="1"/>
          <p:nvPr/>
        </p:nvSpPr>
        <p:spPr>
          <a:xfrm>
            <a:off x="5042652" y="2912989"/>
            <a:ext cx="2945037" cy="646331"/>
          </a:xfrm>
          <a:prstGeom prst="rect">
            <a:avLst/>
          </a:prstGeom>
          <a:noFill/>
        </p:spPr>
        <p:txBody>
          <a:bodyPr wrap="none" rtlCol="0">
            <a:spAutoFit/>
          </a:bodyPr>
          <a:lstStyle/>
          <a:p>
            <a:pPr algn="ctr"/>
            <a:r>
              <a:rPr lang="en-US" altLang="zh-TW" dirty="0" smtClean="0"/>
              <a:t>Find out area </a:t>
            </a:r>
          </a:p>
          <a:p>
            <a:pPr algn="ctr"/>
            <a:r>
              <a:rPr lang="en-US" altLang="zh-TW" dirty="0" smtClean="0"/>
              <a:t>which looks like a square</a:t>
            </a:r>
            <a:endParaRPr lang="zh-TW" altLang="en-US" dirty="0"/>
          </a:p>
        </p:txBody>
      </p:sp>
      <p:cxnSp>
        <p:nvCxnSpPr>
          <p:cNvPr id="13" name="直線單箭頭接點 12"/>
          <p:cNvCxnSpPr/>
          <p:nvPr/>
        </p:nvCxnSpPr>
        <p:spPr>
          <a:xfrm>
            <a:off x="4394580" y="3229321"/>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8066988" y="3188671"/>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8427028" y="3188671"/>
            <a:ext cx="24513" cy="679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flipH="1">
            <a:off x="170621" y="3861048"/>
            <a:ext cx="8280920" cy="360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V="1">
            <a:off x="164530" y="3897052"/>
            <a:ext cx="0" cy="838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a:off x="160206" y="4735973"/>
            <a:ext cx="43523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639192" y="4391974"/>
            <a:ext cx="1986441" cy="646331"/>
          </a:xfrm>
          <a:prstGeom prst="rect">
            <a:avLst/>
          </a:prstGeom>
          <a:noFill/>
        </p:spPr>
        <p:txBody>
          <a:bodyPr wrap="none" rtlCol="0">
            <a:spAutoFit/>
          </a:bodyPr>
          <a:lstStyle/>
          <a:p>
            <a:r>
              <a:rPr lang="en-US" altLang="zh-TW" dirty="0" smtClean="0"/>
              <a:t>Create particles</a:t>
            </a:r>
          </a:p>
          <a:p>
            <a:r>
              <a:rPr lang="en-US" altLang="zh-TW" dirty="0" smtClean="0"/>
              <a:t>&amp; spread</a:t>
            </a:r>
            <a:endParaRPr lang="zh-TW" altLang="en-US" dirty="0"/>
          </a:p>
        </p:txBody>
      </p:sp>
      <p:cxnSp>
        <p:nvCxnSpPr>
          <p:cNvPr id="37" name="直線單箭頭接點 36"/>
          <p:cNvCxnSpPr/>
          <p:nvPr/>
        </p:nvCxnSpPr>
        <p:spPr>
          <a:xfrm>
            <a:off x="2688870" y="4715140"/>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3347864" y="4412807"/>
            <a:ext cx="2480166" cy="646331"/>
          </a:xfrm>
          <a:prstGeom prst="rect">
            <a:avLst/>
          </a:prstGeom>
          <a:noFill/>
        </p:spPr>
        <p:txBody>
          <a:bodyPr wrap="none" rtlCol="0">
            <a:spAutoFit/>
          </a:bodyPr>
          <a:lstStyle/>
          <a:p>
            <a:r>
              <a:rPr lang="en-US" altLang="zh-TW" dirty="0" smtClean="0"/>
              <a:t>Calculate likelihood </a:t>
            </a:r>
          </a:p>
          <a:p>
            <a:r>
              <a:rPr lang="en-US" altLang="zh-TW" dirty="0" smtClean="0"/>
              <a:t>Of each particle</a:t>
            </a:r>
            <a:endParaRPr lang="zh-TW" altLang="en-US" dirty="0"/>
          </a:p>
        </p:txBody>
      </p:sp>
      <p:cxnSp>
        <p:nvCxnSpPr>
          <p:cNvPr id="39" name="直線單箭頭接點 38"/>
          <p:cNvCxnSpPr/>
          <p:nvPr/>
        </p:nvCxnSpPr>
        <p:spPr>
          <a:xfrm>
            <a:off x="5828030" y="4715139"/>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文字方塊 40"/>
          <p:cNvSpPr txBox="1"/>
          <p:nvPr/>
        </p:nvSpPr>
        <p:spPr>
          <a:xfrm>
            <a:off x="6515170" y="4531367"/>
            <a:ext cx="2438488" cy="369332"/>
          </a:xfrm>
          <a:prstGeom prst="rect">
            <a:avLst/>
          </a:prstGeom>
          <a:noFill/>
        </p:spPr>
        <p:txBody>
          <a:bodyPr wrap="none" rtlCol="0">
            <a:spAutoFit/>
          </a:bodyPr>
          <a:lstStyle/>
          <a:p>
            <a:r>
              <a:rPr lang="en-US" altLang="zh-TW" dirty="0" smtClean="0"/>
              <a:t>Evaluate markers Id </a:t>
            </a:r>
            <a:endParaRPr lang="zh-TW" altLang="en-US" dirty="0"/>
          </a:p>
        </p:txBody>
      </p:sp>
    </p:spTree>
    <p:extLst>
      <p:ext uri="{BB962C8B-B14F-4D97-AF65-F5344CB8AC3E}">
        <p14:creationId xmlns:p14="http://schemas.microsoft.com/office/powerpoint/2010/main" val="445155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Detect &amp; </a:t>
            </a:r>
            <a:r>
              <a:rPr lang="en-US" altLang="zh-TW" dirty="0" err="1"/>
              <a:t>ideNtify</a:t>
            </a:r>
            <a:endParaRPr lang="zh-TW" altLang="en-US" dirty="0"/>
          </a:p>
        </p:txBody>
      </p:sp>
      <p:cxnSp>
        <p:nvCxnSpPr>
          <p:cNvPr id="6" name="直線單箭頭接點 5"/>
          <p:cNvCxnSpPr/>
          <p:nvPr/>
        </p:nvCxnSpPr>
        <p:spPr>
          <a:xfrm>
            <a:off x="2270344" y="2708920"/>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536" y="1916832"/>
            <a:ext cx="1584176" cy="1584176"/>
          </a:xfrm>
          <a:prstGeom prst="rect">
            <a:avLst/>
          </a:prstGeom>
        </p:spPr>
      </p:pic>
      <p:pic>
        <p:nvPicPr>
          <p:cNvPr id="8"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932" y="1939093"/>
            <a:ext cx="1613479" cy="1613479"/>
          </a:xfrm>
          <a:prstGeom prst="rect">
            <a:avLst/>
          </a:prstGeom>
        </p:spPr>
      </p:pic>
      <p:pic>
        <p:nvPicPr>
          <p:cNvPr id="1029" name="Picture 5" descr="C:\Users\User\Documents\MATLAB\PTag\src\Code\are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1988130"/>
            <a:ext cx="1518932" cy="15304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User\Documents\MATLAB\PTag\src\Code\particl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4514534"/>
            <a:ext cx="1663906" cy="166390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接點 16"/>
          <p:cNvCxnSpPr/>
          <p:nvPr/>
        </p:nvCxnSpPr>
        <p:spPr>
          <a:xfrm>
            <a:off x="8036158" y="2745833"/>
            <a:ext cx="360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p:cNvCxnSpPr/>
          <p:nvPr/>
        </p:nvCxnSpPr>
        <p:spPr>
          <a:xfrm>
            <a:off x="8396198" y="2745833"/>
            <a:ext cx="24513" cy="1295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flipH="1">
            <a:off x="323528" y="4041068"/>
            <a:ext cx="8072670" cy="360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323528" y="4095075"/>
            <a:ext cx="0" cy="125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323528" y="5346487"/>
            <a:ext cx="46819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5220072" y="2780928"/>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2774400" y="5318602"/>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3538323" y="5084877"/>
            <a:ext cx="1438214" cy="523220"/>
          </a:xfrm>
          <a:prstGeom prst="rect">
            <a:avLst/>
          </a:prstGeom>
          <a:noFill/>
        </p:spPr>
        <p:txBody>
          <a:bodyPr wrap="none" rtlCol="0">
            <a:spAutoFit/>
          </a:bodyPr>
          <a:lstStyle/>
          <a:p>
            <a:r>
              <a:rPr lang="en-US" altLang="zh-TW" sz="2800" b="1" i="1" dirty="0" smtClean="0"/>
              <a:t>-4.8652</a:t>
            </a:r>
            <a:endParaRPr lang="zh-TW" altLang="en-US" sz="2800" b="1" i="1" dirty="0"/>
          </a:p>
        </p:txBody>
      </p:sp>
      <p:cxnSp>
        <p:nvCxnSpPr>
          <p:cNvPr id="31" name="直線單箭頭接點 30"/>
          <p:cNvCxnSpPr/>
          <p:nvPr/>
        </p:nvCxnSpPr>
        <p:spPr>
          <a:xfrm>
            <a:off x="5220072" y="5346487"/>
            <a:ext cx="5040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6565300" y="6199475"/>
            <a:ext cx="1140056" cy="523220"/>
          </a:xfrm>
          <a:prstGeom prst="rect">
            <a:avLst/>
          </a:prstGeom>
          <a:noFill/>
        </p:spPr>
        <p:txBody>
          <a:bodyPr wrap="none" rtlCol="0">
            <a:spAutoFit/>
          </a:bodyPr>
          <a:lstStyle/>
          <a:p>
            <a:r>
              <a:rPr lang="en-US" altLang="zh-TW" sz="2800" b="1" i="1" dirty="0" smtClean="0"/>
              <a:t>Id = 1</a:t>
            </a:r>
            <a:endParaRPr lang="zh-TW" altLang="en-US" sz="2800" b="1" i="1" dirty="0"/>
          </a:p>
        </p:txBody>
      </p:sp>
      <p:pic>
        <p:nvPicPr>
          <p:cNvPr id="28" name="圖片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2093" y="4514534"/>
            <a:ext cx="1609765" cy="1609765"/>
          </a:xfrm>
          <a:prstGeom prst="rect">
            <a:avLst/>
          </a:prstGeom>
        </p:spPr>
      </p:pic>
    </p:spTree>
    <p:extLst>
      <p:ext uri="{BB962C8B-B14F-4D97-AF65-F5344CB8AC3E}">
        <p14:creationId xmlns:p14="http://schemas.microsoft.com/office/powerpoint/2010/main" val="2234574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Something Different</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650" y="3447173"/>
            <a:ext cx="5130571" cy="2931754"/>
          </a:xfrm>
          <a:prstGeom prst="rect">
            <a:avLst/>
          </a:prstGeom>
        </p:spPr>
      </p:pic>
      <p:sp>
        <p:nvSpPr>
          <p:cNvPr id="6" name="文字方塊 5"/>
          <p:cNvSpPr txBox="1"/>
          <p:nvPr/>
        </p:nvSpPr>
        <p:spPr>
          <a:xfrm>
            <a:off x="539552" y="2086495"/>
            <a:ext cx="8064896" cy="954107"/>
          </a:xfrm>
          <a:prstGeom prst="rect">
            <a:avLst/>
          </a:prstGeom>
          <a:noFill/>
        </p:spPr>
        <p:txBody>
          <a:bodyPr wrap="square" rtlCol="0">
            <a:spAutoFit/>
          </a:bodyPr>
          <a:lstStyle/>
          <a:p>
            <a:pPr marL="342900" indent="-342900">
              <a:buAutoNum type="arabicPeriod"/>
            </a:pPr>
            <a:r>
              <a:rPr lang="en-US" altLang="zh-TW" sz="2800" dirty="0" smtClean="0"/>
              <a:t>Marker Size : Change edge length from 60mm to 12mm</a:t>
            </a:r>
          </a:p>
        </p:txBody>
      </p:sp>
    </p:spTree>
    <p:extLst>
      <p:ext uri="{BB962C8B-B14F-4D97-AF65-F5344CB8AC3E}">
        <p14:creationId xmlns:p14="http://schemas.microsoft.com/office/powerpoint/2010/main" val="27991086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7" name="文字方塊 6"/>
          <p:cNvSpPr txBox="1"/>
          <p:nvPr/>
        </p:nvSpPr>
        <p:spPr>
          <a:xfrm>
            <a:off x="738643" y="1871246"/>
            <a:ext cx="6187912" cy="954107"/>
          </a:xfrm>
          <a:prstGeom prst="rect">
            <a:avLst/>
          </a:prstGeom>
          <a:noFill/>
        </p:spPr>
        <p:txBody>
          <a:bodyPr wrap="none" rtlCol="0">
            <a:spAutoFit/>
          </a:bodyPr>
          <a:lstStyle/>
          <a:p>
            <a:r>
              <a:rPr lang="en-US" altLang="zh-TW" sz="2800" dirty="0" smtClean="0"/>
              <a:t>2. Distance  :  70 cm</a:t>
            </a:r>
          </a:p>
          <a:p>
            <a:r>
              <a:rPr lang="en-US" altLang="zh-TW" sz="2800" dirty="0" smtClean="0"/>
              <a:t>		( 0.7 ) * (5 ^ 2) = 17.5(m)</a:t>
            </a:r>
            <a:endParaRPr lang="zh-TW" altLang="en-US" sz="2800" dirty="0"/>
          </a:p>
        </p:txBody>
      </p:sp>
      <p:pic>
        <p:nvPicPr>
          <p:cNvPr id="10" name="圖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3100121"/>
            <a:ext cx="4149616" cy="3494801"/>
          </a:xfrm>
          <a:prstGeom prst="rect">
            <a:avLst/>
          </a:prstGeom>
        </p:spPr>
      </p:pic>
    </p:spTree>
    <p:extLst>
      <p:ext uri="{BB962C8B-B14F-4D97-AF65-F5344CB8AC3E}">
        <p14:creationId xmlns:p14="http://schemas.microsoft.com/office/powerpoint/2010/main" val="2671462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文字方塊 3"/>
          <p:cNvSpPr txBox="1"/>
          <p:nvPr/>
        </p:nvSpPr>
        <p:spPr>
          <a:xfrm>
            <a:off x="755576" y="1844824"/>
            <a:ext cx="6720109" cy="523220"/>
          </a:xfrm>
          <a:prstGeom prst="rect">
            <a:avLst/>
          </a:prstGeom>
          <a:noFill/>
        </p:spPr>
        <p:txBody>
          <a:bodyPr wrap="none" rtlCol="0">
            <a:spAutoFit/>
          </a:bodyPr>
          <a:lstStyle/>
          <a:p>
            <a:r>
              <a:rPr lang="en-US" altLang="zh-TW" sz="2800" dirty="0" smtClean="0"/>
              <a:t>3. Number of ID : change from 5 to 24</a:t>
            </a:r>
            <a:endParaRPr lang="zh-TW" altLang="en-US" sz="28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557" y="2574531"/>
            <a:ext cx="5328592" cy="4276490"/>
          </a:xfrm>
          <a:prstGeom prst="rect">
            <a:avLst/>
          </a:prstGeom>
        </p:spPr>
      </p:pic>
    </p:spTree>
    <p:extLst>
      <p:ext uri="{BB962C8B-B14F-4D97-AF65-F5344CB8AC3E}">
        <p14:creationId xmlns:p14="http://schemas.microsoft.com/office/powerpoint/2010/main" val="21837334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normAutofit/>
          </a:bodyPr>
          <a:lstStyle/>
          <a:p>
            <a:pPr marL="114300" indent="0">
              <a:buNone/>
            </a:pPr>
            <a:r>
              <a:rPr lang="en-US" altLang="zh-TW" sz="2800" dirty="0" smtClean="0"/>
              <a:t>4. Moving object</a:t>
            </a:r>
            <a:endParaRPr lang="zh-TW" altLang="en-US" sz="2800" dirty="0"/>
          </a:p>
        </p:txBody>
      </p:sp>
    </p:spTree>
    <p:extLst>
      <p:ext uri="{BB962C8B-B14F-4D97-AF65-F5344CB8AC3E}">
        <p14:creationId xmlns:p14="http://schemas.microsoft.com/office/powerpoint/2010/main" val="631704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Distance estimation</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2309995"/>
            <a:ext cx="6050977" cy="4536504"/>
          </a:xfrm>
        </p:spPr>
      </p:pic>
      <p:sp>
        <p:nvSpPr>
          <p:cNvPr id="5" name="文字方塊 4"/>
          <p:cNvSpPr txBox="1"/>
          <p:nvPr/>
        </p:nvSpPr>
        <p:spPr>
          <a:xfrm>
            <a:off x="3563888" y="1782662"/>
            <a:ext cx="2577950" cy="461665"/>
          </a:xfrm>
          <a:prstGeom prst="rect">
            <a:avLst/>
          </a:prstGeom>
          <a:noFill/>
        </p:spPr>
        <p:txBody>
          <a:bodyPr wrap="none" rtlCol="0">
            <a:spAutoFit/>
          </a:bodyPr>
          <a:lstStyle/>
          <a:p>
            <a:r>
              <a:rPr lang="en-US" altLang="zh-TW" sz="2400" b="1" i="1" dirty="0" smtClean="0"/>
              <a:t>Distance : 50cm</a:t>
            </a:r>
            <a:endParaRPr lang="zh-TW" altLang="en-US" sz="2400" b="1" i="1" dirty="0"/>
          </a:p>
        </p:txBody>
      </p:sp>
      <p:sp>
        <p:nvSpPr>
          <p:cNvPr id="6" name="文字方塊 5"/>
          <p:cNvSpPr txBox="1"/>
          <p:nvPr/>
        </p:nvSpPr>
        <p:spPr>
          <a:xfrm>
            <a:off x="539552" y="3734131"/>
            <a:ext cx="1107996" cy="461665"/>
          </a:xfrm>
          <a:prstGeom prst="rect">
            <a:avLst/>
          </a:prstGeom>
          <a:noFill/>
        </p:spPr>
        <p:txBody>
          <a:bodyPr wrap="none" rtlCol="0">
            <a:spAutoFit/>
          </a:bodyPr>
          <a:lstStyle/>
          <a:p>
            <a:r>
              <a:rPr lang="en-US" altLang="zh-TW" sz="2400" b="1" i="1" dirty="0" smtClean="0"/>
              <a:t>60mm</a:t>
            </a:r>
            <a:endParaRPr lang="zh-TW" altLang="en-US" sz="2400" b="1" i="1" dirty="0"/>
          </a:p>
        </p:txBody>
      </p:sp>
      <p:sp>
        <p:nvSpPr>
          <p:cNvPr id="7" name="文字方塊 6"/>
          <p:cNvSpPr txBox="1"/>
          <p:nvPr/>
        </p:nvSpPr>
        <p:spPr>
          <a:xfrm>
            <a:off x="520800" y="5157192"/>
            <a:ext cx="1107996" cy="461665"/>
          </a:xfrm>
          <a:prstGeom prst="rect">
            <a:avLst/>
          </a:prstGeom>
          <a:noFill/>
        </p:spPr>
        <p:txBody>
          <a:bodyPr wrap="none" rtlCol="0">
            <a:spAutoFit/>
          </a:bodyPr>
          <a:lstStyle/>
          <a:p>
            <a:r>
              <a:rPr lang="en-US" altLang="zh-TW" sz="2400" b="1" i="1" dirty="0" smtClean="0"/>
              <a:t>15mm</a:t>
            </a:r>
            <a:endParaRPr lang="zh-TW" altLang="en-US" sz="2400" b="1" i="1" dirty="0"/>
          </a:p>
        </p:txBody>
      </p:sp>
      <p:sp>
        <p:nvSpPr>
          <p:cNvPr id="8" name="文字方塊 7"/>
          <p:cNvSpPr txBox="1"/>
          <p:nvPr/>
        </p:nvSpPr>
        <p:spPr>
          <a:xfrm>
            <a:off x="7740352" y="5170455"/>
            <a:ext cx="1194558" cy="461665"/>
          </a:xfrm>
          <a:prstGeom prst="rect">
            <a:avLst/>
          </a:prstGeom>
          <a:noFill/>
        </p:spPr>
        <p:txBody>
          <a:bodyPr wrap="none" rtlCol="0">
            <a:spAutoFit/>
          </a:bodyPr>
          <a:lstStyle/>
          <a:p>
            <a:r>
              <a:rPr lang="en-US" altLang="zh-TW" sz="2400" b="1" i="1" dirty="0" smtClean="0"/>
              <a:t>7.5mm</a:t>
            </a:r>
            <a:endParaRPr lang="zh-TW" altLang="en-US" sz="2400" b="1" i="1" dirty="0"/>
          </a:p>
        </p:txBody>
      </p:sp>
      <p:sp>
        <p:nvSpPr>
          <p:cNvPr id="10" name="文字方塊 9"/>
          <p:cNvSpPr txBox="1"/>
          <p:nvPr/>
        </p:nvSpPr>
        <p:spPr>
          <a:xfrm>
            <a:off x="7740352" y="3503298"/>
            <a:ext cx="1107996" cy="461665"/>
          </a:xfrm>
          <a:prstGeom prst="rect">
            <a:avLst/>
          </a:prstGeom>
          <a:noFill/>
        </p:spPr>
        <p:txBody>
          <a:bodyPr wrap="none" rtlCol="0">
            <a:spAutoFit/>
          </a:bodyPr>
          <a:lstStyle/>
          <a:p>
            <a:r>
              <a:rPr lang="en-US" altLang="zh-TW" sz="2400" b="1" i="1" dirty="0" smtClean="0"/>
              <a:t>30mm</a:t>
            </a:r>
            <a:endParaRPr lang="zh-TW" altLang="en-US" sz="2400" b="1" i="1" dirty="0"/>
          </a:p>
        </p:txBody>
      </p:sp>
      <p:sp>
        <p:nvSpPr>
          <p:cNvPr id="11" name="文字方塊 10"/>
          <p:cNvSpPr txBox="1"/>
          <p:nvPr/>
        </p:nvSpPr>
        <p:spPr>
          <a:xfrm>
            <a:off x="467544" y="2708920"/>
            <a:ext cx="184731" cy="369332"/>
          </a:xfrm>
          <a:prstGeom prst="rect">
            <a:avLst/>
          </a:prstGeom>
          <a:noFill/>
        </p:spPr>
        <p:txBody>
          <a:bodyPr wrap="none" rtlCol="0">
            <a:spAutoFit/>
          </a:bodyPr>
          <a:lstStyle/>
          <a:p>
            <a:endParaRPr lang="zh-TW" altLang="en-US" dirty="0"/>
          </a:p>
        </p:txBody>
      </p:sp>
      <p:sp>
        <p:nvSpPr>
          <p:cNvPr id="12" name="文字方塊 11"/>
          <p:cNvSpPr txBox="1"/>
          <p:nvPr/>
        </p:nvSpPr>
        <p:spPr>
          <a:xfrm>
            <a:off x="251520" y="2893586"/>
            <a:ext cx="1120820" cy="830997"/>
          </a:xfrm>
          <a:prstGeom prst="rect">
            <a:avLst/>
          </a:prstGeom>
          <a:noFill/>
        </p:spPr>
        <p:txBody>
          <a:bodyPr wrap="none" rtlCol="0">
            <a:spAutoFit/>
          </a:bodyPr>
          <a:lstStyle/>
          <a:p>
            <a:pPr algn="ctr"/>
            <a:r>
              <a:rPr lang="en-US" altLang="zh-TW" sz="2400" b="1" i="1" dirty="0" smtClean="0"/>
              <a:t>Edge</a:t>
            </a:r>
          </a:p>
          <a:p>
            <a:pPr algn="ctr"/>
            <a:r>
              <a:rPr lang="en-US" altLang="zh-TW" sz="2400" b="1" i="1" dirty="0" smtClean="0"/>
              <a:t>length</a:t>
            </a:r>
            <a:endParaRPr lang="zh-TW" altLang="en-US" sz="2400" b="1" i="1" dirty="0"/>
          </a:p>
        </p:txBody>
      </p:sp>
    </p:spTree>
    <p:extLst>
      <p:ext uri="{BB962C8B-B14F-4D97-AF65-F5344CB8AC3E}">
        <p14:creationId xmlns:p14="http://schemas.microsoft.com/office/powerpoint/2010/main" val="3329976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DISTANCE </a:t>
            </a:r>
            <a:r>
              <a:rPr lang="en-US" altLang="zh-TW" dirty="0" err="1" smtClean="0"/>
              <a:t>ESTimation</a:t>
            </a:r>
            <a:endParaRPr lang="zh-TW" altLang="en-US" dirty="0"/>
          </a:p>
        </p:txBody>
      </p:sp>
      <p:sp>
        <p:nvSpPr>
          <p:cNvPr id="6" name="文字方塊 5"/>
          <p:cNvSpPr txBox="1"/>
          <p:nvPr/>
        </p:nvSpPr>
        <p:spPr>
          <a:xfrm>
            <a:off x="3563888" y="1782662"/>
            <a:ext cx="2574744" cy="461665"/>
          </a:xfrm>
          <a:prstGeom prst="rect">
            <a:avLst/>
          </a:prstGeom>
          <a:noFill/>
        </p:spPr>
        <p:txBody>
          <a:bodyPr wrap="none" rtlCol="0">
            <a:spAutoFit/>
          </a:bodyPr>
          <a:lstStyle/>
          <a:p>
            <a:r>
              <a:rPr lang="en-US" altLang="zh-TW" sz="2400" b="1" i="1" dirty="0" smtClean="0"/>
              <a:t>Distance : 70cm</a:t>
            </a:r>
            <a:endParaRPr lang="zh-TW" altLang="en-US" sz="2400" b="1" i="1"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288329"/>
            <a:ext cx="5904656" cy="4426804"/>
          </a:xfrm>
          <a:prstGeom prst="rect">
            <a:avLst/>
          </a:prstGeom>
        </p:spPr>
      </p:pic>
    </p:spTree>
    <p:extLst>
      <p:ext uri="{BB962C8B-B14F-4D97-AF65-F5344CB8AC3E}">
        <p14:creationId xmlns:p14="http://schemas.microsoft.com/office/powerpoint/2010/main" val="2274744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DISTANCE </a:t>
            </a:r>
            <a:r>
              <a:rPr lang="en-US" altLang="zh-TW" dirty="0" err="1"/>
              <a:t>ESTimation</a:t>
            </a:r>
            <a:endParaRPr lang="zh-TW" altLang="en-US" dirty="0"/>
          </a:p>
        </p:txBody>
      </p:sp>
      <p:sp>
        <p:nvSpPr>
          <p:cNvPr id="4" name="文字方塊 3"/>
          <p:cNvSpPr txBox="1"/>
          <p:nvPr/>
        </p:nvSpPr>
        <p:spPr>
          <a:xfrm>
            <a:off x="3419872" y="1787324"/>
            <a:ext cx="2747868" cy="461665"/>
          </a:xfrm>
          <a:prstGeom prst="rect">
            <a:avLst/>
          </a:prstGeom>
          <a:noFill/>
        </p:spPr>
        <p:txBody>
          <a:bodyPr wrap="none" rtlCol="0">
            <a:spAutoFit/>
          </a:bodyPr>
          <a:lstStyle/>
          <a:p>
            <a:r>
              <a:rPr lang="en-US" altLang="zh-TW" sz="2400" b="1" i="1" dirty="0" smtClean="0"/>
              <a:t>Distance : 100cm</a:t>
            </a:r>
            <a:endParaRPr lang="zh-TW" altLang="en-US" sz="2400" b="1" i="1"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280069"/>
            <a:ext cx="5812101" cy="4357415"/>
          </a:xfrm>
          <a:prstGeom prst="rect">
            <a:avLst/>
          </a:prstGeom>
        </p:spPr>
      </p:pic>
    </p:spTree>
    <p:extLst>
      <p:ext uri="{BB962C8B-B14F-4D97-AF65-F5344CB8AC3E}">
        <p14:creationId xmlns:p14="http://schemas.microsoft.com/office/powerpoint/2010/main" val="3718323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OutLine</a:t>
            </a:r>
            <a:endParaRPr lang="zh-TW" altLang="en-US" dirty="0"/>
          </a:p>
        </p:txBody>
      </p:sp>
      <p:sp>
        <p:nvSpPr>
          <p:cNvPr id="3" name="內容版面配置區 2"/>
          <p:cNvSpPr>
            <a:spLocks noGrp="1"/>
          </p:cNvSpPr>
          <p:nvPr>
            <p:ph idx="1"/>
          </p:nvPr>
        </p:nvSpPr>
        <p:spPr/>
        <p:txBody>
          <a:bodyPr/>
          <a:lstStyle/>
          <a:p>
            <a:endParaRPr lang="en-US" altLang="zh-TW" dirty="0" smtClean="0"/>
          </a:p>
          <a:p>
            <a:r>
              <a:rPr lang="en-US" altLang="zh-TW" dirty="0" smtClean="0"/>
              <a:t>Introduction</a:t>
            </a:r>
          </a:p>
          <a:p>
            <a:r>
              <a:rPr lang="en-US" altLang="zh-TW" dirty="0" smtClean="0"/>
              <a:t>Background knowledge</a:t>
            </a:r>
          </a:p>
          <a:p>
            <a:r>
              <a:rPr lang="en-US" altLang="zh-TW" dirty="0" smtClean="0"/>
              <a:t>System design</a:t>
            </a:r>
          </a:p>
          <a:p>
            <a:r>
              <a:rPr lang="en-US" altLang="zh-TW" dirty="0" smtClean="0"/>
              <a:t>Future work</a:t>
            </a:r>
            <a:endParaRPr lang="zh-TW" altLang="en-US" dirty="0"/>
          </a:p>
        </p:txBody>
      </p:sp>
    </p:spTree>
    <p:extLst>
      <p:ext uri="{BB962C8B-B14F-4D97-AF65-F5344CB8AC3E}">
        <p14:creationId xmlns:p14="http://schemas.microsoft.com/office/powerpoint/2010/main" val="354164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Minimum </a:t>
            </a:r>
            <a:r>
              <a:rPr lang="en-US" altLang="zh-TW" dirty="0" smtClean="0"/>
              <a:t>differential angle</a:t>
            </a:r>
            <a:endParaRPr lang="zh-TW" altLang="en-US" dirty="0"/>
          </a:p>
        </p:txBody>
      </p:sp>
      <p:sp>
        <p:nvSpPr>
          <p:cNvPr id="9" name="內容版面配置區 8"/>
          <p:cNvSpPr>
            <a:spLocks noGrp="1"/>
          </p:cNvSpPr>
          <p:nvPr>
            <p:ph idx="1"/>
          </p:nvPr>
        </p:nvSpPr>
        <p:spPr/>
        <p:txBody>
          <a:bodyPr/>
          <a:lstStyle/>
          <a:p>
            <a:r>
              <a:rPr lang="en-US" altLang="zh-TW" dirty="0" smtClean="0"/>
              <a:t>Scene : </a:t>
            </a:r>
          </a:p>
          <a:p>
            <a:endParaRPr lang="en-US" altLang="zh-TW" dirty="0" smtClean="0"/>
          </a:p>
          <a:p>
            <a:pPr marL="114300" indent="0">
              <a:buNone/>
            </a:pPr>
            <a:r>
              <a:rPr lang="en-US" altLang="zh-TW" dirty="0" smtClean="0"/>
              <a:t>	1. Polarizer on the board</a:t>
            </a:r>
          </a:p>
          <a:p>
            <a:pPr marL="114300" indent="0">
              <a:buNone/>
            </a:pPr>
            <a:r>
              <a:rPr lang="en-US" altLang="zh-TW" dirty="0"/>
              <a:t>	</a:t>
            </a:r>
            <a:r>
              <a:rPr lang="en-US" altLang="zh-TW" dirty="0" smtClean="0"/>
              <a:t>2. Polarizer on the slowly rotate chair</a:t>
            </a:r>
          </a:p>
          <a:p>
            <a:pPr marL="114300" indent="0">
              <a:buNone/>
            </a:pPr>
            <a:r>
              <a:rPr lang="en-US" altLang="zh-TW" dirty="0"/>
              <a:t>	</a:t>
            </a:r>
            <a:r>
              <a:rPr lang="en-US" altLang="zh-TW" dirty="0" smtClean="0"/>
              <a:t>3. Polarizer on the slowly moving hand</a:t>
            </a:r>
          </a:p>
          <a:p>
            <a:pPr marL="114300" indent="0">
              <a:buNone/>
            </a:pPr>
            <a:r>
              <a:rPr lang="en-US" altLang="zh-TW" dirty="0"/>
              <a:t>	</a:t>
            </a:r>
            <a:r>
              <a:rPr lang="en-US" altLang="zh-TW" dirty="0" smtClean="0"/>
              <a:t>4. Polarizer on the moving hand</a:t>
            </a:r>
            <a:endParaRPr lang="zh-TW" altLang="en-US" dirty="0"/>
          </a:p>
        </p:txBody>
      </p:sp>
    </p:spTree>
    <p:extLst>
      <p:ext uri="{BB962C8B-B14F-4D97-AF65-F5344CB8AC3E}">
        <p14:creationId xmlns:p14="http://schemas.microsoft.com/office/powerpoint/2010/main" val="27909729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Board</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2492896"/>
            <a:ext cx="5333559" cy="3998645"/>
          </a:xfrm>
        </p:spPr>
      </p:pic>
      <p:sp>
        <p:nvSpPr>
          <p:cNvPr id="7" name="文字方塊 6"/>
          <p:cNvSpPr txBox="1"/>
          <p:nvPr/>
        </p:nvSpPr>
        <p:spPr>
          <a:xfrm>
            <a:off x="2843808" y="1815207"/>
            <a:ext cx="3168352" cy="461665"/>
          </a:xfrm>
          <a:prstGeom prst="rect">
            <a:avLst/>
          </a:prstGeom>
          <a:noFill/>
        </p:spPr>
        <p:txBody>
          <a:bodyPr wrap="square" rtlCol="0">
            <a:spAutoFit/>
          </a:bodyPr>
          <a:lstStyle/>
          <a:p>
            <a:r>
              <a:rPr lang="en-US" altLang="zh-TW" sz="2400" b="1" i="1" dirty="0" smtClean="0"/>
              <a:t>Detected value : 15</a:t>
            </a:r>
            <a:endParaRPr lang="zh-TW" altLang="en-US" sz="2400" b="1" i="1" dirty="0"/>
          </a:p>
        </p:txBody>
      </p:sp>
    </p:spTree>
    <p:extLst>
      <p:ext uri="{BB962C8B-B14F-4D97-AF65-F5344CB8AC3E}">
        <p14:creationId xmlns:p14="http://schemas.microsoft.com/office/powerpoint/2010/main" val="2675651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2492896"/>
            <a:ext cx="5472608" cy="4102892"/>
          </a:xfrm>
        </p:spPr>
      </p:pic>
      <p:sp>
        <p:nvSpPr>
          <p:cNvPr id="5" name="文字方塊 4"/>
          <p:cNvSpPr txBox="1"/>
          <p:nvPr/>
        </p:nvSpPr>
        <p:spPr>
          <a:xfrm>
            <a:off x="2843808" y="1815207"/>
            <a:ext cx="3168352" cy="461665"/>
          </a:xfrm>
          <a:prstGeom prst="rect">
            <a:avLst/>
          </a:prstGeom>
          <a:noFill/>
        </p:spPr>
        <p:txBody>
          <a:bodyPr wrap="square" rtlCol="0">
            <a:spAutoFit/>
          </a:bodyPr>
          <a:lstStyle/>
          <a:p>
            <a:r>
              <a:rPr lang="en-US" altLang="zh-TW" sz="2400" b="1" i="1" dirty="0" smtClean="0"/>
              <a:t>Detected value : 39</a:t>
            </a:r>
            <a:endParaRPr lang="zh-TW" altLang="en-US" sz="2400" b="1" i="1" dirty="0"/>
          </a:p>
        </p:txBody>
      </p:sp>
    </p:spTree>
    <p:extLst>
      <p:ext uri="{BB962C8B-B14F-4D97-AF65-F5344CB8AC3E}">
        <p14:creationId xmlns:p14="http://schemas.microsoft.com/office/powerpoint/2010/main" val="41541044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5696" y="2564904"/>
            <a:ext cx="5474763" cy="4104507"/>
          </a:xfrm>
        </p:spPr>
      </p:pic>
      <p:sp>
        <p:nvSpPr>
          <p:cNvPr id="5" name="文字方塊 4"/>
          <p:cNvSpPr txBox="1"/>
          <p:nvPr/>
        </p:nvSpPr>
        <p:spPr>
          <a:xfrm>
            <a:off x="2843808" y="1815207"/>
            <a:ext cx="3168352" cy="461665"/>
          </a:xfrm>
          <a:prstGeom prst="rect">
            <a:avLst/>
          </a:prstGeom>
          <a:noFill/>
        </p:spPr>
        <p:txBody>
          <a:bodyPr wrap="square" rtlCol="0">
            <a:spAutoFit/>
          </a:bodyPr>
          <a:lstStyle/>
          <a:p>
            <a:r>
              <a:rPr lang="en-US" altLang="zh-TW" sz="2400" b="1" i="1" dirty="0" smtClean="0"/>
              <a:t>Detected value : 56</a:t>
            </a:r>
            <a:endParaRPr lang="zh-TW" altLang="en-US" sz="2400" b="1" i="1" dirty="0"/>
          </a:p>
        </p:txBody>
      </p:sp>
    </p:spTree>
    <p:extLst>
      <p:ext uri="{BB962C8B-B14F-4D97-AF65-F5344CB8AC3E}">
        <p14:creationId xmlns:p14="http://schemas.microsoft.com/office/powerpoint/2010/main" val="3338045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348880"/>
            <a:ext cx="5760640" cy="4318833"/>
          </a:xfrm>
        </p:spPr>
      </p:pic>
      <p:sp>
        <p:nvSpPr>
          <p:cNvPr id="5" name="文字方塊 4"/>
          <p:cNvSpPr txBox="1"/>
          <p:nvPr/>
        </p:nvSpPr>
        <p:spPr>
          <a:xfrm>
            <a:off x="2987824" y="1772816"/>
            <a:ext cx="3168352" cy="461665"/>
          </a:xfrm>
          <a:prstGeom prst="rect">
            <a:avLst/>
          </a:prstGeom>
          <a:noFill/>
        </p:spPr>
        <p:txBody>
          <a:bodyPr wrap="square" rtlCol="0">
            <a:spAutoFit/>
          </a:bodyPr>
          <a:lstStyle/>
          <a:p>
            <a:r>
              <a:rPr lang="en-US" altLang="zh-TW" sz="2400" b="1" i="1" dirty="0" smtClean="0"/>
              <a:t>Detected value : 62</a:t>
            </a:r>
            <a:endParaRPr lang="zh-TW" altLang="en-US" sz="2400" b="1" i="1" dirty="0"/>
          </a:p>
        </p:txBody>
      </p:sp>
    </p:spTree>
    <p:extLst>
      <p:ext uri="{BB962C8B-B14F-4D97-AF65-F5344CB8AC3E}">
        <p14:creationId xmlns:p14="http://schemas.microsoft.com/office/powerpoint/2010/main" val="4158145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2420888"/>
            <a:ext cx="5688632" cy="4264849"/>
          </a:xfrm>
        </p:spPr>
      </p:pic>
      <p:sp>
        <p:nvSpPr>
          <p:cNvPr id="5" name="文字方塊 4"/>
          <p:cNvSpPr txBox="1"/>
          <p:nvPr/>
        </p:nvSpPr>
        <p:spPr>
          <a:xfrm>
            <a:off x="2987824" y="1810081"/>
            <a:ext cx="3168352" cy="461665"/>
          </a:xfrm>
          <a:prstGeom prst="rect">
            <a:avLst/>
          </a:prstGeom>
          <a:noFill/>
        </p:spPr>
        <p:txBody>
          <a:bodyPr wrap="square" rtlCol="0">
            <a:spAutoFit/>
          </a:bodyPr>
          <a:lstStyle/>
          <a:p>
            <a:r>
              <a:rPr lang="en-US" altLang="zh-TW" sz="2400" b="1" i="1" dirty="0" smtClean="0"/>
              <a:t>Detected value : 73</a:t>
            </a:r>
            <a:endParaRPr lang="zh-TW" altLang="en-US" sz="2400" b="1" i="1" dirty="0"/>
          </a:p>
        </p:txBody>
      </p:sp>
    </p:spTree>
    <p:extLst>
      <p:ext uri="{BB962C8B-B14F-4D97-AF65-F5344CB8AC3E}">
        <p14:creationId xmlns:p14="http://schemas.microsoft.com/office/powerpoint/2010/main" val="544879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348880"/>
            <a:ext cx="5688632" cy="4264849"/>
          </a:xfrm>
        </p:spPr>
      </p:pic>
      <p:sp>
        <p:nvSpPr>
          <p:cNvPr id="5" name="文字方塊 4"/>
          <p:cNvSpPr txBox="1"/>
          <p:nvPr/>
        </p:nvSpPr>
        <p:spPr>
          <a:xfrm>
            <a:off x="2843808" y="1815207"/>
            <a:ext cx="3456384" cy="461665"/>
          </a:xfrm>
          <a:prstGeom prst="rect">
            <a:avLst/>
          </a:prstGeom>
          <a:noFill/>
        </p:spPr>
        <p:txBody>
          <a:bodyPr wrap="square" rtlCol="0">
            <a:spAutoFit/>
          </a:bodyPr>
          <a:lstStyle/>
          <a:p>
            <a:r>
              <a:rPr lang="en-US" altLang="zh-TW" sz="2400" b="1" i="1" dirty="0" smtClean="0"/>
              <a:t>Detected value : 104</a:t>
            </a:r>
            <a:endParaRPr lang="zh-TW" altLang="en-US" sz="2400" b="1" i="1" dirty="0"/>
          </a:p>
        </p:txBody>
      </p:sp>
    </p:spTree>
    <p:extLst>
      <p:ext uri="{BB962C8B-B14F-4D97-AF65-F5344CB8AC3E}">
        <p14:creationId xmlns:p14="http://schemas.microsoft.com/office/powerpoint/2010/main" val="42820124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2564904"/>
            <a:ext cx="5333559" cy="3998645"/>
          </a:xfrm>
        </p:spPr>
      </p:pic>
      <p:sp>
        <p:nvSpPr>
          <p:cNvPr id="5" name="文字方塊 4"/>
          <p:cNvSpPr txBox="1"/>
          <p:nvPr/>
        </p:nvSpPr>
        <p:spPr>
          <a:xfrm>
            <a:off x="2843808" y="1815207"/>
            <a:ext cx="3528392" cy="461665"/>
          </a:xfrm>
          <a:prstGeom prst="rect">
            <a:avLst/>
          </a:prstGeom>
          <a:noFill/>
        </p:spPr>
        <p:txBody>
          <a:bodyPr wrap="square" rtlCol="0">
            <a:spAutoFit/>
          </a:bodyPr>
          <a:lstStyle/>
          <a:p>
            <a:r>
              <a:rPr lang="en-US" altLang="zh-TW" sz="2400" b="1" i="1" dirty="0" smtClean="0"/>
              <a:t>Detected value : 135</a:t>
            </a:r>
            <a:endParaRPr lang="zh-TW" altLang="en-US" sz="2400" b="1" i="1" dirty="0"/>
          </a:p>
        </p:txBody>
      </p:sp>
    </p:spTree>
    <p:extLst>
      <p:ext uri="{BB962C8B-B14F-4D97-AF65-F5344CB8AC3E}">
        <p14:creationId xmlns:p14="http://schemas.microsoft.com/office/powerpoint/2010/main" val="16556976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2564904"/>
            <a:ext cx="5333559" cy="3998645"/>
          </a:xfrm>
        </p:spPr>
      </p:pic>
      <p:sp>
        <p:nvSpPr>
          <p:cNvPr id="5" name="文字方塊 4"/>
          <p:cNvSpPr txBox="1"/>
          <p:nvPr/>
        </p:nvSpPr>
        <p:spPr>
          <a:xfrm>
            <a:off x="2843808" y="1815207"/>
            <a:ext cx="3456384" cy="461665"/>
          </a:xfrm>
          <a:prstGeom prst="rect">
            <a:avLst/>
          </a:prstGeom>
          <a:noFill/>
        </p:spPr>
        <p:txBody>
          <a:bodyPr wrap="square" rtlCol="0">
            <a:spAutoFit/>
          </a:bodyPr>
          <a:lstStyle/>
          <a:p>
            <a:r>
              <a:rPr lang="en-US" altLang="zh-TW" sz="2400" b="1" i="1" dirty="0" smtClean="0"/>
              <a:t>Detected value : 144</a:t>
            </a:r>
            <a:endParaRPr lang="zh-TW" altLang="en-US" sz="2400" b="1" i="1" dirty="0"/>
          </a:p>
        </p:txBody>
      </p:sp>
    </p:spTree>
    <p:extLst>
      <p:ext uri="{BB962C8B-B14F-4D97-AF65-F5344CB8AC3E}">
        <p14:creationId xmlns:p14="http://schemas.microsoft.com/office/powerpoint/2010/main" val="14425772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Board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420888"/>
            <a:ext cx="5544616" cy="4156878"/>
          </a:xfrm>
        </p:spPr>
      </p:pic>
      <p:sp>
        <p:nvSpPr>
          <p:cNvPr id="5" name="文字方塊 4"/>
          <p:cNvSpPr txBox="1"/>
          <p:nvPr/>
        </p:nvSpPr>
        <p:spPr>
          <a:xfrm>
            <a:off x="2843808" y="1815207"/>
            <a:ext cx="3456384" cy="461665"/>
          </a:xfrm>
          <a:prstGeom prst="rect">
            <a:avLst/>
          </a:prstGeom>
          <a:noFill/>
        </p:spPr>
        <p:txBody>
          <a:bodyPr wrap="square" rtlCol="0">
            <a:spAutoFit/>
          </a:bodyPr>
          <a:lstStyle/>
          <a:p>
            <a:r>
              <a:rPr lang="en-US" altLang="zh-TW" sz="2400" b="1" i="1" dirty="0" smtClean="0"/>
              <a:t>Detected value : 174</a:t>
            </a:r>
            <a:endParaRPr lang="zh-TW" altLang="en-US" sz="2400" b="1" i="1" dirty="0"/>
          </a:p>
        </p:txBody>
      </p:sp>
    </p:spTree>
    <p:extLst>
      <p:ext uri="{BB962C8B-B14F-4D97-AF65-F5344CB8AC3E}">
        <p14:creationId xmlns:p14="http://schemas.microsoft.com/office/powerpoint/2010/main" val="228115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INTRODUCTION</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230218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Slowly rotate chair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1177" y="2137743"/>
            <a:ext cx="5433151" cy="4027561"/>
          </a:xfrm>
        </p:spPr>
      </p:pic>
      <p:sp>
        <p:nvSpPr>
          <p:cNvPr id="5" name="文字方塊 4"/>
          <p:cNvSpPr txBox="1"/>
          <p:nvPr/>
        </p:nvSpPr>
        <p:spPr>
          <a:xfrm>
            <a:off x="323528" y="3573016"/>
            <a:ext cx="1366080" cy="1200329"/>
          </a:xfrm>
          <a:prstGeom prst="rect">
            <a:avLst/>
          </a:prstGeom>
          <a:noFill/>
        </p:spPr>
        <p:txBody>
          <a:bodyPr wrap="none" rtlCol="0">
            <a:spAutoFit/>
          </a:bodyPr>
          <a:lstStyle/>
          <a:p>
            <a:pPr algn="ctr"/>
            <a:r>
              <a:rPr lang="en-US" altLang="zh-TW" sz="2400" b="1" i="1" dirty="0" smtClean="0"/>
              <a:t># </a:t>
            </a:r>
          </a:p>
          <a:p>
            <a:pPr algn="ctr"/>
            <a:r>
              <a:rPr lang="en-US" altLang="zh-TW" sz="2400" b="1" i="1" dirty="0" smtClean="0"/>
              <a:t>of </a:t>
            </a:r>
          </a:p>
          <a:p>
            <a:pPr algn="ctr"/>
            <a:r>
              <a:rPr lang="en-US" altLang="zh-TW" sz="2400" b="1" i="1" dirty="0" smtClean="0"/>
              <a:t>pictures</a:t>
            </a:r>
            <a:endParaRPr lang="zh-TW" altLang="en-US" sz="2400" b="1" i="1" dirty="0"/>
          </a:p>
        </p:txBody>
      </p:sp>
      <p:sp>
        <p:nvSpPr>
          <p:cNvPr id="7" name="文字方塊 6"/>
          <p:cNvSpPr txBox="1"/>
          <p:nvPr/>
        </p:nvSpPr>
        <p:spPr>
          <a:xfrm>
            <a:off x="4211960" y="6165304"/>
            <a:ext cx="1292341" cy="461665"/>
          </a:xfrm>
          <a:prstGeom prst="rect">
            <a:avLst/>
          </a:prstGeom>
          <a:noFill/>
        </p:spPr>
        <p:txBody>
          <a:bodyPr wrap="none" rtlCol="0">
            <a:spAutoFit/>
          </a:bodyPr>
          <a:lstStyle/>
          <a:p>
            <a:r>
              <a:rPr lang="en-US" altLang="zh-TW" sz="2400" b="1" i="1" dirty="0" smtClean="0"/>
              <a:t>Degree</a:t>
            </a:r>
            <a:endParaRPr lang="zh-TW" altLang="en-US" sz="2400" b="1" i="1" dirty="0"/>
          </a:p>
        </p:txBody>
      </p:sp>
      <p:sp>
        <p:nvSpPr>
          <p:cNvPr id="8" name="文字方塊 7"/>
          <p:cNvSpPr txBox="1"/>
          <p:nvPr/>
        </p:nvSpPr>
        <p:spPr>
          <a:xfrm>
            <a:off x="3492623" y="1648933"/>
            <a:ext cx="2864887" cy="461665"/>
          </a:xfrm>
          <a:prstGeom prst="rect">
            <a:avLst/>
          </a:prstGeom>
          <a:noFill/>
        </p:spPr>
        <p:txBody>
          <a:bodyPr wrap="none" rtlCol="0">
            <a:spAutoFit/>
          </a:bodyPr>
          <a:lstStyle/>
          <a:p>
            <a:r>
              <a:rPr lang="en-US" altLang="zh-TW" sz="2400" b="1" i="1" dirty="0" smtClean="0"/>
              <a:t>Ground Truth : 160</a:t>
            </a:r>
            <a:endParaRPr lang="zh-TW" altLang="en-US" sz="2400" b="1" i="1" dirty="0"/>
          </a:p>
        </p:txBody>
      </p:sp>
    </p:spTree>
    <p:extLst>
      <p:ext uri="{BB962C8B-B14F-4D97-AF65-F5344CB8AC3E}">
        <p14:creationId xmlns:p14="http://schemas.microsoft.com/office/powerpoint/2010/main" val="740989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SLOWY MOVING HAND</a:t>
            </a:r>
            <a:endParaRPr lang="zh-TW" altLang="en-US" dirty="0"/>
          </a:p>
        </p:txBody>
      </p:sp>
      <p:pic>
        <p:nvPicPr>
          <p:cNvPr id="3074" name="Picture 2" descr="C:\Users\User\Documents\MATLAB\PTag\result_folder\12_4\move_smoothly\moving_hand_detected_value_1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239888"/>
            <a:ext cx="5976664" cy="4480719"/>
          </a:xfrm>
          <a:prstGeom prst="rect">
            <a:avLst/>
          </a:prstGeom>
          <a:noFill/>
          <a:extLst>
            <a:ext uri="{909E8E84-426E-40DD-AFC4-6F175D3DCCD1}">
              <a14:hiddenFill xmlns:a14="http://schemas.microsoft.com/office/drawing/2010/main">
                <a:solidFill>
                  <a:srgbClr val="FFFFFF"/>
                </a:solidFill>
              </a14:hiddenFill>
            </a:ext>
          </a:extLst>
        </p:spPr>
      </p:pic>
      <p:sp>
        <p:nvSpPr>
          <p:cNvPr id="6" name="左大括弧 5"/>
          <p:cNvSpPr/>
          <p:nvPr/>
        </p:nvSpPr>
        <p:spPr>
          <a:xfrm>
            <a:off x="2053043" y="3573016"/>
            <a:ext cx="288032" cy="1584176"/>
          </a:xfrm>
          <a:prstGeom prst="leftBrace">
            <a:avLst/>
          </a:pr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文字方塊 7"/>
          <p:cNvSpPr txBox="1"/>
          <p:nvPr/>
        </p:nvSpPr>
        <p:spPr>
          <a:xfrm>
            <a:off x="830979" y="3880082"/>
            <a:ext cx="1366080" cy="1200329"/>
          </a:xfrm>
          <a:prstGeom prst="rect">
            <a:avLst/>
          </a:prstGeom>
          <a:noFill/>
        </p:spPr>
        <p:txBody>
          <a:bodyPr wrap="none" rtlCol="0">
            <a:spAutoFit/>
          </a:bodyPr>
          <a:lstStyle/>
          <a:p>
            <a:pPr algn="ctr"/>
            <a:r>
              <a:rPr lang="en-US" altLang="zh-TW" sz="2400" b="1" i="1" dirty="0" smtClean="0"/>
              <a:t># </a:t>
            </a:r>
          </a:p>
          <a:p>
            <a:pPr algn="ctr"/>
            <a:r>
              <a:rPr lang="en-US" altLang="zh-TW" sz="2400" b="1" i="1" dirty="0" smtClean="0"/>
              <a:t>of </a:t>
            </a:r>
          </a:p>
          <a:p>
            <a:pPr algn="ctr"/>
            <a:r>
              <a:rPr lang="en-US" altLang="zh-TW" sz="2400" b="1" i="1" dirty="0" smtClean="0"/>
              <a:t>pictures</a:t>
            </a:r>
            <a:endParaRPr lang="zh-TW" altLang="en-US" sz="2400" b="1" i="1" dirty="0"/>
          </a:p>
        </p:txBody>
      </p:sp>
    </p:spTree>
    <p:extLst>
      <p:ext uri="{BB962C8B-B14F-4D97-AF65-F5344CB8AC3E}">
        <p14:creationId xmlns:p14="http://schemas.microsoft.com/office/powerpoint/2010/main" val="15005797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Normal speed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204864"/>
            <a:ext cx="5904656" cy="4426804"/>
          </a:xfrm>
        </p:spPr>
      </p:pic>
    </p:spTree>
    <p:extLst>
      <p:ext uri="{BB962C8B-B14F-4D97-AF65-F5344CB8AC3E}">
        <p14:creationId xmlns:p14="http://schemas.microsoft.com/office/powerpoint/2010/main" val="32938969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Normal speed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7704" y="2204864"/>
            <a:ext cx="5827902" cy="4369261"/>
          </a:xfrm>
        </p:spPr>
      </p:pic>
    </p:spTree>
    <p:extLst>
      <p:ext uri="{BB962C8B-B14F-4D97-AF65-F5344CB8AC3E}">
        <p14:creationId xmlns:p14="http://schemas.microsoft.com/office/powerpoint/2010/main" val="1563065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Normal speed</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204864"/>
            <a:ext cx="5827902" cy="4369261"/>
          </a:xfrm>
        </p:spPr>
      </p:pic>
    </p:spTree>
    <p:extLst>
      <p:ext uri="{BB962C8B-B14F-4D97-AF65-F5344CB8AC3E}">
        <p14:creationId xmlns:p14="http://schemas.microsoft.com/office/powerpoint/2010/main" val="3150086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Slo</a:t>
            </a:r>
            <a:r>
              <a:rPr lang="en-US" altLang="zh-TW" dirty="0" smtClean="0"/>
              <a:t>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916832"/>
            <a:ext cx="6282254" cy="4606987"/>
          </a:xfrm>
        </p:spPr>
      </p:pic>
    </p:spTree>
    <p:extLst>
      <p:ext uri="{BB962C8B-B14F-4D97-AF65-F5344CB8AC3E}">
        <p14:creationId xmlns:p14="http://schemas.microsoft.com/office/powerpoint/2010/main" val="6290627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916832"/>
            <a:ext cx="6264696" cy="4696732"/>
          </a:xfrm>
        </p:spPr>
      </p:pic>
    </p:spTree>
    <p:extLst>
      <p:ext uri="{BB962C8B-B14F-4D97-AF65-F5344CB8AC3E}">
        <p14:creationId xmlns:p14="http://schemas.microsoft.com/office/powerpoint/2010/main" val="4121151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664" y="1916832"/>
            <a:ext cx="6123164" cy="4590623"/>
          </a:xfrm>
        </p:spPr>
      </p:pic>
    </p:spTree>
    <p:extLst>
      <p:ext uri="{BB962C8B-B14F-4D97-AF65-F5344CB8AC3E}">
        <p14:creationId xmlns:p14="http://schemas.microsoft.com/office/powerpoint/2010/main" val="3149296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916832"/>
            <a:ext cx="6267180" cy="4698594"/>
          </a:xfrm>
        </p:spPr>
      </p:pic>
    </p:spTree>
    <p:extLst>
      <p:ext uri="{BB962C8B-B14F-4D97-AF65-F5344CB8AC3E}">
        <p14:creationId xmlns:p14="http://schemas.microsoft.com/office/powerpoint/2010/main" val="1688798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988840"/>
            <a:ext cx="6116044" cy="4585285"/>
          </a:xfrm>
        </p:spPr>
      </p:pic>
    </p:spTree>
    <p:extLst>
      <p:ext uri="{BB962C8B-B14F-4D97-AF65-F5344CB8AC3E}">
        <p14:creationId xmlns:p14="http://schemas.microsoft.com/office/powerpoint/2010/main" val="1318043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err="1" smtClean="0"/>
              <a:t>InTRODuction</a:t>
            </a:r>
            <a:endParaRPr lang="zh-TW" altLang="en-US" dirty="0"/>
          </a:p>
        </p:txBody>
      </p:sp>
      <p:sp>
        <p:nvSpPr>
          <p:cNvPr id="5" name="內容版面配置區 4"/>
          <p:cNvSpPr>
            <a:spLocks noGrp="1"/>
          </p:cNvSpPr>
          <p:nvPr>
            <p:ph idx="1"/>
          </p:nvPr>
        </p:nvSpPr>
        <p:spPr/>
        <p:txBody>
          <a:bodyPr/>
          <a:lstStyle/>
          <a:p>
            <a:endParaRPr lang="en-US" altLang="zh-TW" dirty="0" smtClean="0"/>
          </a:p>
          <a:p>
            <a:r>
              <a:rPr lang="en-US" altLang="zh-TW" dirty="0" smtClean="0"/>
              <a:t>Use </a:t>
            </a:r>
            <a:r>
              <a:rPr lang="en-US" altLang="zh-TW" dirty="0"/>
              <a:t>multiple </a:t>
            </a:r>
            <a:r>
              <a:rPr lang="en-US" altLang="zh-TW" dirty="0" smtClean="0"/>
              <a:t>distinguishable marker and multiple polarization cameras to achieve 3D-motion capture. </a:t>
            </a:r>
            <a:endParaRPr lang="zh-TW" altLang="en-US" dirty="0"/>
          </a:p>
        </p:txBody>
      </p:sp>
      <p:sp>
        <p:nvSpPr>
          <p:cNvPr id="6" name="矩形 5"/>
          <p:cNvSpPr/>
          <p:nvPr/>
        </p:nvSpPr>
        <p:spPr>
          <a:xfrm>
            <a:off x="1547664" y="4293096"/>
            <a:ext cx="6048672" cy="369332"/>
          </a:xfrm>
          <a:prstGeom prst="rect">
            <a:avLst/>
          </a:prstGeom>
        </p:spPr>
        <p:txBody>
          <a:bodyPr wrap="square">
            <a:spAutoFit/>
          </a:bodyPr>
          <a:lstStyle/>
          <a:p>
            <a:r>
              <a:rPr lang="en-US" altLang="zh-TW" dirty="0">
                <a:hlinkClick r:id="rId2"/>
              </a:rPr>
              <a:t>https://www.youtube.com/watch?v=YJjuyqYmVlE</a:t>
            </a:r>
            <a:endParaRPr lang="zh-TW" altLang="en-US" dirty="0"/>
          </a:p>
        </p:txBody>
      </p:sp>
    </p:spTree>
    <p:extLst>
      <p:ext uri="{BB962C8B-B14F-4D97-AF65-F5344CB8AC3E}">
        <p14:creationId xmlns:p14="http://schemas.microsoft.com/office/powerpoint/2010/main" val="205702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1988840"/>
            <a:ext cx="6019997" cy="4513277"/>
          </a:xfrm>
        </p:spPr>
      </p:pic>
    </p:spTree>
    <p:extLst>
      <p:ext uri="{BB962C8B-B14F-4D97-AF65-F5344CB8AC3E}">
        <p14:creationId xmlns:p14="http://schemas.microsoft.com/office/powerpoint/2010/main" val="10263632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1916832"/>
            <a:ext cx="5979148" cy="4482652"/>
          </a:xfrm>
        </p:spPr>
      </p:pic>
    </p:spTree>
    <p:extLst>
      <p:ext uri="{BB962C8B-B14F-4D97-AF65-F5344CB8AC3E}">
        <p14:creationId xmlns:p14="http://schemas.microsoft.com/office/powerpoint/2010/main" val="20158986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916832"/>
            <a:ext cx="6116044" cy="4585285"/>
          </a:xfrm>
        </p:spPr>
      </p:pic>
    </p:spTree>
    <p:extLst>
      <p:ext uri="{BB962C8B-B14F-4D97-AF65-F5344CB8AC3E}">
        <p14:creationId xmlns:p14="http://schemas.microsoft.com/office/powerpoint/2010/main" val="1685821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Slope marker</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9672" y="1988840"/>
            <a:ext cx="6019997" cy="4513277"/>
          </a:xfrm>
        </p:spPr>
      </p:pic>
    </p:spTree>
    <p:extLst>
      <p:ext uri="{BB962C8B-B14F-4D97-AF65-F5344CB8AC3E}">
        <p14:creationId xmlns:p14="http://schemas.microsoft.com/office/powerpoint/2010/main" val="16782514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Tracking</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988840"/>
            <a:ext cx="6407576" cy="4436014"/>
          </a:xfrm>
        </p:spPr>
      </p:pic>
    </p:spTree>
    <p:extLst>
      <p:ext uri="{BB962C8B-B14F-4D97-AF65-F5344CB8AC3E}">
        <p14:creationId xmlns:p14="http://schemas.microsoft.com/office/powerpoint/2010/main" val="29475139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Tracking</a:t>
            </a:r>
            <a:endParaRPr lang="zh-TW" altLang="en-US" dirty="0"/>
          </a:p>
        </p:txBody>
      </p:sp>
      <p:sp>
        <p:nvSpPr>
          <p:cNvPr id="3" name="內容版面配置區 2"/>
          <p:cNvSpPr>
            <a:spLocks noGrp="1"/>
          </p:cNvSpPr>
          <p:nvPr>
            <p:ph idx="1"/>
          </p:nvPr>
        </p:nvSpPr>
        <p:spPr/>
        <p:txBody>
          <a:bodyPr/>
          <a:lstStyle/>
          <a:p>
            <a:r>
              <a:rPr lang="en-US" altLang="zh-TW" dirty="0" smtClean="0"/>
              <a:t>Challenge : Since path of particles are unpredictable, we could not find the marker’s position exactly.</a:t>
            </a:r>
            <a:endParaRPr lang="zh-TW" altLang="en-US" dirty="0"/>
          </a:p>
        </p:txBody>
      </p:sp>
      <p:sp>
        <p:nvSpPr>
          <p:cNvPr id="4" name="矩形 3"/>
          <p:cNvSpPr/>
          <p:nvPr/>
        </p:nvSpPr>
        <p:spPr>
          <a:xfrm>
            <a:off x="2543117"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648000"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5" name="等腰三角形 14"/>
          <p:cNvSpPr/>
          <p:nvPr/>
        </p:nvSpPr>
        <p:spPr>
          <a:xfrm>
            <a:off x="3347864"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767253"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3872136"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8" name="等腰三角形 17"/>
          <p:cNvSpPr/>
          <p:nvPr/>
        </p:nvSpPr>
        <p:spPr>
          <a:xfrm>
            <a:off x="4572000"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4991389"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5096272"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7" name="等腰三角形 26"/>
          <p:cNvSpPr/>
          <p:nvPr/>
        </p:nvSpPr>
        <p:spPr>
          <a:xfrm>
            <a:off x="5796136"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2543117"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2648000"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0" name="等腰三角形 29"/>
          <p:cNvSpPr/>
          <p:nvPr/>
        </p:nvSpPr>
        <p:spPr>
          <a:xfrm>
            <a:off x="3347864"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767253"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3872136"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3" name="等腰三角形 32"/>
          <p:cNvSpPr/>
          <p:nvPr/>
        </p:nvSpPr>
        <p:spPr>
          <a:xfrm>
            <a:off x="4572000"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991389"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34"/>
          <p:cNvSpPr/>
          <p:nvPr/>
        </p:nvSpPr>
        <p:spPr>
          <a:xfrm>
            <a:off x="5096272"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6" name="等腰三角形 35"/>
          <p:cNvSpPr/>
          <p:nvPr/>
        </p:nvSpPr>
        <p:spPr>
          <a:xfrm>
            <a:off x="5796136"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2543117"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648000"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9" name="等腰三角形 38"/>
          <p:cNvSpPr/>
          <p:nvPr/>
        </p:nvSpPr>
        <p:spPr>
          <a:xfrm>
            <a:off x="3347864"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3767253"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3872136"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2" name="等腰三角形 41"/>
          <p:cNvSpPr/>
          <p:nvPr/>
        </p:nvSpPr>
        <p:spPr>
          <a:xfrm>
            <a:off x="4572000"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4991389"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5096272"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45" name="等腰三角形 44"/>
          <p:cNvSpPr/>
          <p:nvPr/>
        </p:nvSpPr>
        <p:spPr>
          <a:xfrm>
            <a:off x="5796136"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555635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Tracking</a:t>
            </a:r>
            <a:endParaRPr lang="zh-TW" altLang="en-US" dirty="0"/>
          </a:p>
        </p:txBody>
      </p:sp>
      <p:sp>
        <p:nvSpPr>
          <p:cNvPr id="4" name="矩形 3"/>
          <p:cNvSpPr/>
          <p:nvPr/>
        </p:nvSpPr>
        <p:spPr>
          <a:xfrm>
            <a:off x="2543117"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2648000"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6" name="等腰三角形 5"/>
          <p:cNvSpPr/>
          <p:nvPr/>
        </p:nvSpPr>
        <p:spPr>
          <a:xfrm>
            <a:off x="3347864"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3767253"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3872136"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9" name="等腰三角形 8"/>
          <p:cNvSpPr/>
          <p:nvPr/>
        </p:nvSpPr>
        <p:spPr>
          <a:xfrm>
            <a:off x="4572000"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4991389" y="321297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5096272" y="332098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2" name="等腰三角形 11"/>
          <p:cNvSpPr/>
          <p:nvPr/>
        </p:nvSpPr>
        <p:spPr>
          <a:xfrm>
            <a:off x="5796136" y="393305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2543117"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2648000"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5" name="等腰三角形 14"/>
          <p:cNvSpPr/>
          <p:nvPr/>
        </p:nvSpPr>
        <p:spPr>
          <a:xfrm>
            <a:off x="3347864"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3767253"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3872136"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8" name="等腰三角形 17"/>
          <p:cNvSpPr/>
          <p:nvPr/>
        </p:nvSpPr>
        <p:spPr>
          <a:xfrm>
            <a:off x="4572000"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991389" y="429309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5096272" y="440110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1" name="等腰三角形 20"/>
          <p:cNvSpPr/>
          <p:nvPr/>
        </p:nvSpPr>
        <p:spPr>
          <a:xfrm>
            <a:off x="5796136" y="501317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2543117"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a:off x="2648000"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4" name="等腰三角形 23"/>
          <p:cNvSpPr/>
          <p:nvPr/>
        </p:nvSpPr>
        <p:spPr>
          <a:xfrm>
            <a:off x="3347864"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3767253"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872136"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27" name="等腰三角形 26"/>
          <p:cNvSpPr/>
          <p:nvPr/>
        </p:nvSpPr>
        <p:spPr>
          <a:xfrm>
            <a:off x="4572000"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4991389" y="5373216"/>
            <a:ext cx="1224136" cy="1080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5096272" y="5481228"/>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0" name="等腰三角形 29"/>
          <p:cNvSpPr/>
          <p:nvPr/>
        </p:nvSpPr>
        <p:spPr>
          <a:xfrm>
            <a:off x="5796136" y="6093296"/>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p:cNvSpPr txBox="1"/>
          <p:nvPr/>
        </p:nvSpPr>
        <p:spPr>
          <a:xfrm>
            <a:off x="2121582" y="2098490"/>
            <a:ext cx="5583580" cy="461665"/>
          </a:xfrm>
          <a:prstGeom prst="rect">
            <a:avLst/>
          </a:prstGeom>
          <a:noFill/>
        </p:spPr>
        <p:txBody>
          <a:bodyPr wrap="none" rtlCol="0">
            <a:spAutoFit/>
          </a:bodyPr>
          <a:lstStyle/>
          <a:p>
            <a:r>
              <a:rPr lang="en-US" altLang="zh-TW" sz="2400" dirty="0"/>
              <a:t>c</a:t>
            </a:r>
            <a:r>
              <a:rPr lang="en-US" altLang="zh-TW" sz="2400" dirty="0" smtClean="0"/>
              <a:t>ould all be possible marker position</a:t>
            </a:r>
            <a:endParaRPr lang="zh-TW" altLang="en-US" sz="2400" dirty="0"/>
          </a:p>
        </p:txBody>
      </p:sp>
      <p:sp>
        <p:nvSpPr>
          <p:cNvPr id="32" name="橢圓 31"/>
          <p:cNvSpPr/>
          <p:nvPr/>
        </p:nvSpPr>
        <p:spPr>
          <a:xfrm>
            <a:off x="1220748" y="2203309"/>
            <a:ext cx="288032" cy="2520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33" name="等腰三角形 32"/>
          <p:cNvSpPr/>
          <p:nvPr/>
        </p:nvSpPr>
        <p:spPr>
          <a:xfrm>
            <a:off x="1642512" y="2185308"/>
            <a:ext cx="360040" cy="288032"/>
          </a:xfrm>
          <a:prstGeom prst="triangl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接點 34"/>
          <p:cNvCxnSpPr>
            <a:endCxn id="18" idx="1"/>
          </p:cNvCxnSpPr>
          <p:nvPr/>
        </p:nvCxnSpPr>
        <p:spPr>
          <a:xfrm>
            <a:off x="4389998" y="4886709"/>
            <a:ext cx="272012" cy="2704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文字方塊 36"/>
          <p:cNvSpPr txBox="1"/>
          <p:nvPr/>
        </p:nvSpPr>
        <p:spPr>
          <a:xfrm>
            <a:off x="4203701" y="4479503"/>
            <a:ext cx="872355" cy="461665"/>
          </a:xfrm>
          <a:prstGeom prst="rect">
            <a:avLst/>
          </a:prstGeom>
          <a:noFill/>
        </p:spPr>
        <p:txBody>
          <a:bodyPr wrap="none" rtlCol="0">
            <a:spAutoFit/>
          </a:bodyPr>
          <a:lstStyle/>
          <a:p>
            <a:r>
              <a:rPr lang="en-US" altLang="zh-TW" sz="2400" b="1" i="1" dirty="0" smtClean="0"/>
              <a:t>error</a:t>
            </a:r>
            <a:endParaRPr lang="zh-TW" altLang="en-US" sz="2400" b="1" i="1" dirty="0"/>
          </a:p>
        </p:txBody>
      </p:sp>
    </p:spTree>
    <p:extLst>
      <p:ext uri="{BB962C8B-B14F-4D97-AF65-F5344CB8AC3E}">
        <p14:creationId xmlns:p14="http://schemas.microsoft.com/office/powerpoint/2010/main" val="8106568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Future work</a:t>
            </a:r>
            <a:endParaRPr lang="zh-TW" altLang="en-US" dirty="0"/>
          </a:p>
        </p:txBody>
      </p:sp>
      <p:sp>
        <p:nvSpPr>
          <p:cNvPr id="3" name="內容版面配置區 2"/>
          <p:cNvSpPr>
            <a:spLocks noGrp="1"/>
          </p:cNvSpPr>
          <p:nvPr>
            <p:ph idx="1"/>
          </p:nvPr>
        </p:nvSpPr>
        <p:spPr/>
        <p:txBody>
          <a:bodyPr/>
          <a:lstStyle/>
          <a:p>
            <a:r>
              <a:rPr lang="en-US" altLang="zh-TW" dirty="0" smtClean="0"/>
              <a:t>1. Implement 2D marker tracking</a:t>
            </a:r>
          </a:p>
          <a:p>
            <a:r>
              <a:rPr lang="en-US" altLang="zh-TW" dirty="0" smtClean="0"/>
              <a:t>2. extend current ID dictionary</a:t>
            </a:r>
          </a:p>
          <a:p>
            <a:r>
              <a:rPr lang="en-US" altLang="zh-TW" dirty="0" smtClean="0"/>
              <a:t>3. find out reasons which make maker identification incorrect </a:t>
            </a:r>
            <a:endParaRPr lang="zh-TW" altLang="en-US" dirty="0"/>
          </a:p>
        </p:txBody>
      </p:sp>
    </p:spTree>
    <p:extLst>
      <p:ext uri="{BB962C8B-B14F-4D97-AF65-F5344CB8AC3E}">
        <p14:creationId xmlns:p14="http://schemas.microsoft.com/office/powerpoint/2010/main" val="7452357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Motion capture</a:t>
            </a:r>
            <a:endParaRPr lang="zh-TW" altLang="en-US" dirty="0"/>
          </a:p>
        </p:txBody>
      </p:sp>
      <p:sp>
        <p:nvSpPr>
          <p:cNvPr id="6" name="內容版面配置區 5"/>
          <p:cNvSpPr>
            <a:spLocks noGrp="1"/>
          </p:cNvSpPr>
          <p:nvPr>
            <p:ph idx="1"/>
          </p:nvPr>
        </p:nvSpPr>
        <p:spPr/>
        <p:txBody>
          <a:bodyPr/>
          <a:lstStyle/>
          <a:p>
            <a:r>
              <a:rPr lang="en-US" altLang="zh-TW" dirty="0" smtClean="0"/>
              <a:t>1. </a:t>
            </a:r>
            <a:r>
              <a:rPr lang="zh-TW" altLang="en-US" dirty="0" smtClean="0"/>
              <a:t>點</a:t>
            </a:r>
            <a:r>
              <a:rPr lang="en-US" altLang="zh-TW" dirty="0" smtClean="0"/>
              <a:t>(Marker)</a:t>
            </a:r>
            <a:r>
              <a:rPr lang="zh-TW" altLang="en-US" dirty="0" smtClean="0"/>
              <a:t>追蹤</a:t>
            </a:r>
            <a:r>
              <a:rPr lang="en-US" altLang="zh-TW" dirty="0" smtClean="0"/>
              <a:t>:</a:t>
            </a:r>
            <a:r>
              <a:rPr lang="zh-TW" altLang="en-US" dirty="0" smtClean="0"/>
              <a:t> 在控制器及裝置上貼滿定位點，再利用固定位置的相機取得點的位置</a:t>
            </a:r>
            <a:endParaRPr lang="en-US" altLang="zh-TW" dirty="0" smtClean="0"/>
          </a:p>
          <a:p>
            <a:pPr lvl="1"/>
            <a:r>
              <a:rPr lang="en-US" altLang="zh-TW" dirty="0" smtClean="0"/>
              <a:t>Company : </a:t>
            </a:r>
            <a:r>
              <a:rPr lang="en-US" altLang="zh-TW" dirty="0" err="1" smtClean="0"/>
              <a:t>Vicon</a:t>
            </a:r>
            <a:r>
              <a:rPr lang="en-US" altLang="zh-TW" dirty="0" smtClean="0"/>
              <a:t>, </a:t>
            </a:r>
            <a:r>
              <a:rPr lang="en-US" altLang="zh-TW" dirty="0" err="1" smtClean="0"/>
              <a:t>OptiTrack</a:t>
            </a:r>
            <a:r>
              <a:rPr lang="en-US" altLang="zh-TW" dirty="0" smtClean="0"/>
              <a:t>, …</a:t>
            </a:r>
          </a:p>
          <a:p>
            <a:endParaRPr lang="en-US" altLang="zh-TW" dirty="0"/>
          </a:p>
          <a:p>
            <a:endParaRPr lang="en-US" altLang="zh-TW" dirty="0" smtClean="0"/>
          </a:p>
          <a:p>
            <a:r>
              <a:rPr lang="en-US" altLang="zh-TW" dirty="0" smtClean="0"/>
              <a:t>2. </a:t>
            </a:r>
            <a:r>
              <a:rPr lang="zh-TW" altLang="en-US" dirty="0" smtClean="0"/>
              <a:t>雷射追蹤</a:t>
            </a:r>
            <a:r>
              <a:rPr lang="en-US" altLang="zh-TW" dirty="0" smtClean="0"/>
              <a:t>:</a:t>
            </a:r>
            <a:r>
              <a:rPr lang="zh-TW" altLang="en-US" dirty="0" smtClean="0"/>
              <a:t> 在頭戴裝置及控制器上設置感應器</a:t>
            </a:r>
            <a:r>
              <a:rPr lang="en-US" altLang="zh-TW" dirty="0" smtClean="0"/>
              <a:t>(</a:t>
            </a:r>
            <a:r>
              <a:rPr lang="zh-TW" altLang="en-US" dirty="0" smtClean="0"/>
              <a:t>光敏傳感器</a:t>
            </a:r>
            <a:r>
              <a:rPr lang="en-US" altLang="zh-TW" dirty="0" smtClean="0"/>
              <a:t>)</a:t>
            </a:r>
            <a:r>
              <a:rPr lang="zh-TW" altLang="en-US" dirty="0" smtClean="0"/>
              <a:t>，且需額外架設一組獨立的雷射發射站</a:t>
            </a:r>
            <a:endParaRPr lang="en-US" altLang="zh-TW" dirty="0" smtClean="0"/>
          </a:p>
          <a:p>
            <a:pPr lvl="1"/>
            <a:r>
              <a:rPr lang="en-US" altLang="zh-TW" dirty="0" smtClean="0"/>
              <a:t>Company : HTC Vive	</a:t>
            </a:r>
            <a:endParaRPr lang="en-US" altLang="zh-TW" dirty="0"/>
          </a:p>
          <a:p>
            <a:endParaRPr lang="en-US" altLang="zh-TW" dirty="0" smtClean="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5301208"/>
            <a:ext cx="3436268" cy="1421904"/>
          </a:xfrm>
          <a:prstGeom prst="rect">
            <a:avLst/>
          </a:prstGeom>
        </p:spPr>
      </p:pic>
    </p:spTree>
    <p:extLst>
      <p:ext uri="{BB962C8B-B14F-4D97-AF65-F5344CB8AC3E}">
        <p14:creationId xmlns:p14="http://schemas.microsoft.com/office/powerpoint/2010/main" val="639143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Vicon</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8264" y="5517232"/>
            <a:ext cx="2055551" cy="1156247"/>
          </a:xfrm>
        </p:spPr>
      </p:pic>
      <p:sp>
        <p:nvSpPr>
          <p:cNvPr id="5" name="矩形 4"/>
          <p:cNvSpPr/>
          <p:nvPr/>
        </p:nvSpPr>
        <p:spPr>
          <a:xfrm>
            <a:off x="1835696" y="3429000"/>
            <a:ext cx="5814392" cy="369332"/>
          </a:xfrm>
          <a:prstGeom prst="rect">
            <a:avLst/>
          </a:prstGeom>
        </p:spPr>
        <p:txBody>
          <a:bodyPr wrap="square">
            <a:spAutoFit/>
          </a:bodyPr>
          <a:lstStyle/>
          <a:p>
            <a:r>
              <a:rPr lang="en-US" altLang="zh-TW" dirty="0" smtClean="0">
                <a:hlinkClick r:id="rId3"/>
              </a:rPr>
              <a:t>https://www.youtube.com/watch?v=YJjuyqYmVlE</a:t>
            </a:r>
            <a:endParaRPr lang="zh-TW" altLang="en-US" dirty="0"/>
          </a:p>
        </p:txBody>
      </p:sp>
    </p:spTree>
    <p:extLst>
      <p:ext uri="{BB962C8B-B14F-4D97-AF65-F5344CB8AC3E}">
        <p14:creationId xmlns:p14="http://schemas.microsoft.com/office/powerpoint/2010/main" val="36919557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VICON</a:t>
            </a:r>
            <a:endParaRPr lang="zh-TW" altLang="en-US" dirty="0"/>
          </a:p>
        </p:txBody>
      </p:sp>
      <p:sp>
        <p:nvSpPr>
          <p:cNvPr id="3" name="內容版面配置區 2"/>
          <p:cNvSpPr>
            <a:spLocks noGrp="1"/>
          </p:cNvSpPr>
          <p:nvPr>
            <p:ph idx="1"/>
          </p:nvPr>
        </p:nvSpPr>
        <p:spPr/>
        <p:txBody>
          <a:bodyPr/>
          <a:lstStyle/>
          <a:p>
            <a:r>
              <a:rPr lang="zh-TW" altLang="en-US" dirty="0" smtClean="0"/>
              <a:t>介紹</a:t>
            </a:r>
            <a:r>
              <a:rPr lang="en-US" altLang="zh-TW" dirty="0" smtClean="0"/>
              <a:t>:</a:t>
            </a:r>
          </a:p>
          <a:p>
            <a:pPr marL="411480" lvl="1" indent="0">
              <a:buNone/>
            </a:pPr>
            <a:r>
              <a:rPr lang="en-US" altLang="zh-TW" sz="1600" dirty="0" err="1" smtClean="0"/>
              <a:t>Vicon</a:t>
            </a:r>
            <a:r>
              <a:rPr lang="zh-TW" altLang="en-US" sz="1600" dirty="0"/>
              <a:t>系統由一組</a:t>
            </a:r>
            <a:r>
              <a:rPr lang="zh-TW" altLang="en-US" sz="1600" dirty="0" smtClean="0"/>
              <a:t>由</a:t>
            </a:r>
            <a:r>
              <a:rPr lang="en-US" altLang="zh-TW" sz="1600" dirty="0" smtClean="0"/>
              <a:t>Gigabit</a:t>
            </a:r>
            <a:r>
              <a:rPr lang="zh-TW" altLang="en-US" sz="1600" dirty="0" smtClean="0"/>
              <a:t> </a:t>
            </a:r>
            <a:r>
              <a:rPr lang="en-US" altLang="zh-TW" sz="1600" dirty="0" err="1" smtClean="0"/>
              <a:t>EtherNet</a:t>
            </a:r>
            <a:r>
              <a:rPr lang="zh-TW" altLang="en-US" sz="1600" dirty="0" smtClean="0"/>
              <a:t>網路連接的相機以及其他設備所組成，為一種基於反射式的捕捉系統，需要事先在被捕捉的人或者物體上黏貼反射球</a:t>
            </a:r>
            <a:r>
              <a:rPr lang="en-US" altLang="zh-TW" sz="1600" dirty="0" smtClean="0"/>
              <a:t>(Marker)</a:t>
            </a:r>
            <a:r>
              <a:rPr lang="zh-TW" altLang="en-US" sz="1600" dirty="0" smtClean="0"/>
              <a:t>，經由相機捕捉反射後的紅外線便可計算得出</a:t>
            </a:r>
            <a:r>
              <a:rPr lang="en-US" altLang="zh-TW" sz="1600" dirty="0" smtClean="0"/>
              <a:t>Marker</a:t>
            </a:r>
            <a:r>
              <a:rPr lang="zh-TW" altLang="en-US" sz="1600" dirty="0" smtClean="0"/>
              <a:t>的</a:t>
            </a:r>
            <a:r>
              <a:rPr lang="en-US" altLang="zh-TW" sz="1600" dirty="0" smtClean="0"/>
              <a:t>3D</a:t>
            </a:r>
            <a:r>
              <a:rPr lang="zh-TW" altLang="en-US" sz="1600" dirty="0" smtClean="0"/>
              <a:t>座標</a:t>
            </a:r>
            <a:r>
              <a:rPr lang="en-US" altLang="zh-TW" sz="1600" dirty="0" smtClean="0"/>
              <a:t>‧</a:t>
            </a:r>
          </a:p>
        </p:txBody>
      </p:sp>
      <p:pic>
        <p:nvPicPr>
          <p:cNvPr id="4"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5517232"/>
            <a:ext cx="2055551" cy="1156247"/>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140968"/>
            <a:ext cx="4504556" cy="3367692"/>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8264" y="3429000"/>
            <a:ext cx="1882899" cy="1882899"/>
          </a:xfrm>
          <a:prstGeom prst="rect">
            <a:avLst/>
          </a:prstGeom>
        </p:spPr>
      </p:pic>
    </p:spTree>
    <p:extLst>
      <p:ext uri="{BB962C8B-B14F-4D97-AF65-F5344CB8AC3E}">
        <p14:creationId xmlns:p14="http://schemas.microsoft.com/office/powerpoint/2010/main" val="372018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err="1" smtClean="0"/>
              <a:t>Vicon</a:t>
            </a:r>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48264" y="5517232"/>
            <a:ext cx="2055551" cy="1156247"/>
          </a:xfrm>
        </p:spPr>
      </p:pic>
      <p:graphicFrame>
        <p:nvGraphicFramePr>
          <p:cNvPr id="3" name="表格 2"/>
          <p:cNvGraphicFramePr>
            <a:graphicFrameLocks noGrp="1"/>
          </p:cNvGraphicFramePr>
          <p:nvPr>
            <p:extLst>
              <p:ext uri="{D42A27DB-BD31-4B8C-83A1-F6EECF244321}">
                <p14:modId xmlns:p14="http://schemas.microsoft.com/office/powerpoint/2010/main" val="1035018073"/>
              </p:ext>
            </p:extLst>
          </p:nvPr>
        </p:nvGraphicFramePr>
        <p:xfrm>
          <a:off x="467544" y="2420888"/>
          <a:ext cx="5904656" cy="4051891"/>
        </p:xfrm>
        <a:graphic>
          <a:graphicData uri="http://schemas.openxmlformats.org/drawingml/2006/table">
            <a:tbl>
              <a:tblPr firstRow="1" bandRow="1">
                <a:tableStyleId>{5C22544A-7EE6-4342-B048-85BDC9FD1C3A}</a:tableStyleId>
              </a:tblPr>
              <a:tblGrid>
                <a:gridCol w="2304256"/>
                <a:gridCol w="1296144"/>
                <a:gridCol w="1152128"/>
                <a:gridCol w="1152128"/>
              </a:tblGrid>
              <a:tr h="346316">
                <a:tc>
                  <a:txBody>
                    <a:bodyPr/>
                    <a:lstStyle/>
                    <a:p>
                      <a:r>
                        <a:rPr lang="en-US" altLang="zh-TW" dirty="0" smtClean="0"/>
                        <a:t>Model</a:t>
                      </a:r>
                      <a:endParaRPr lang="zh-TW" altLang="en-US" dirty="0"/>
                    </a:p>
                  </a:txBody>
                  <a:tcPr/>
                </a:tc>
                <a:tc>
                  <a:txBody>
                    <a:bodyPr/>
                    <a:lstStyle/>
                    <a:p>
                      <a:r>
                        <a:rPr lang="en-US" altLang="zh-TW" dirty="0" smtClean="0"/>
                        <a:t>V16</a:t>
                      </a:r>
                      <a:endParaRPr lang="zh-TW" altLang="en-US" dirty="0"/>
                    </a:p>
                  </a:txBody>
                  <a:tcPr/>
                </a:tc>
                <a:tc>
                  <a:txBody>
                    <a:bodyPr/>
                    <a:lstStyle/>
                    <a:p>
                      <a:r>
                        <a:rPr lang="en-US" altLang="zh-TW" dirty="0" smtClean="0"/>
                        <a:t>V8</a:t>
                      </a:r>
                      <a:endParaRPr lang="zh-TW" altLang="en-US" dirty="0"/>
                    </a:p>
                  </a:txBody>
                  <a:tcPr/>
                </a:tc>
                <a:tc>
                  <a:txBody>
                    <a:bodyPr/>
                    <a:lstStyle/>
                    <a:p>
                      <a:r>
                        <a:rPr lang="en-US" altLang="zh-TW" dirty="0" smtClean="0"/>
                        <a:t>V5</a:t>
                      </a:r>
                      <a:endParaRPr lang="zh-TW" altLang="en-US" dirty="0"/>
                    </a:p>
                  </a:txBody>
                  <a:tcPr/>
                </a:tc>
              </a:tr>
              <a:tr h="346316">
                <a:tc>
                  <a:txBody>
                    <a:bodyPr/>
                    <a:lstStyle/>
                    <a:p>
                      <a:r>
                        <a:rPr lang="en-US" altLang="zh-TW" sz="1600" dirty="0" smtClean="0"/>
                        <a:t>Resolution(MP)</a:t>
                      </a:r>
                      <a:endParaRPr lang="zh-TW" altLang="en-US" sz="1600" dirty="0"/>
                    </a:p>
                  </a:txBody>
                  <a:tcPr/>
                </a:tc>
                <a:tc>
                  <a:txBody>
                    <a:bodyPr/>
                    <a:lstStyle/>
                    <a:p>
                      <a:r>
                        <a:rPr lang="en-US" altLang="zh-TW" sz="1600" dirty="0" smtClean="0"/>
                        <a:t>16</a:t>
                      </a:r>
                      <a:endParaRPr lang="zh-TW" altLang="en-US" sz="1600" dirty="0"/>
                    </a:p>
                  </a:txBody>
                  <a:tcPr/>
                </a:tc>
                <a:tc>
                  <a:txBody>
                    <a:bodyPr/>
                    <a:lstStyle/>
                    <a:p>
                      <a:r>
                        <a:rPr lang="en-US" altLang="zh-TW" sz="1600" dirty="0" smtClean="0"/>
                        <a:t>8</a:t>
                      </a:r>
                      <a:endParaRPr lang="zh-TW" altLang="en-US" sz="1600" dirty="0"/>
                    </a:p>
                  </a:txBody>
                  <a:tcPr/>
                </a:tc>
                <a:tc>
                  <a:txBody>
                    <a:bodyPr/>
                    <a:lstStyle/>
                    <a:p>
                      <a:r>
                        <a:rPr lang="en-US" altLang="zh-TW" sz="1600" dirty="0" smtClean="0"/>
                        <a:t>5</a:t>
                      </a:r>
                      <a:endParaRPr lang="zh-TW" altLang="en-US" sz="1600" dirty="0"/>
                    </a:p>
                  </a:txBody>
                  <a:tcPr/>
                </a:tc>
              </a:tr>
              <a:tr h="597751">
                <a:tc>
                  <a:txBody>
                    <a:bodyPr/>
                    <a:lstStyle/>
                    <a:p>
                      <a:r>
                        <a:rPr lang="en-US" altLang="zh-TW" sz="1600" dirty="0" smtClean="0"/>
                        <a:t>MAX</a:t>
                      </a:r>
                      <a:r>
                        <a:rPr lang="en-US" altLang="zh-TW" sz="1600" baseline="0" dirty="0" smtClean="0"/>
                        <a:t> Frame Rate(Hz)</a:t>
                      </a:r>
                      <a:endParaRPr lang="zh-TW" altLang="en-US" sz="1600" dirty="0"/>
                    </a:p>
                  </a:txBody>
                  <a:tcPr/>
                </a:tc>
                <a:tc>
                  <a:txBody>
                    <a:bodyPr/>
                    <a:lstStyle/>
                    <a:p>
                      <a:r>
                        <a:rPr lang="en-US" altLang="zh-TW" sz="1600" dirty="0" smtClean="0"/>
                        <a:t>120@16MP</a:t>
                      </a:r>
                      <a:endParaRPr lang="zh-TW" altLang="en-US" sz="1600" dirty="0"/>
                    </a:p>
                  </a:txBody>
                  <a:tcPr/>
                </a:tc>
                <a:tc>
                  <a:txBody>
                    <a:bodyPr/>
                    <a:lstStyle/>
                    <a:p>
                      <a:r>
                        <a:rPr lang="en-US" altLang="zh-TW" sz="1600" dirty="0" smtClean="0"/>
                        <a:t>260@8MP</a:t>
                      </a:r>
                      <a:endParaRPr lang="zh-TW" altLang="en-US" sz="1600" dirty="0"/>
                    </a:p>
                  </a:txBody>
                  <a:tcPr/>
                </a:tc>
                <a:tc>
                  <a:txBody>
                    <a:bodyPr/>
                    <a:lstStyle/>
                    <a:p>
                      <a:r>
                        <a:rPr lang="en-US" altLang="zh-TW" sz="1600" dirty="0" smtClean="0"/>
                        <a:t>420@5MP</a:t>
                      </a:r>
                      <a:endParaRPr lang="zh-TW" altLang="en-US" sz="1600" dirty="0"/>
                    </a:p>
                  </a:txBody>
                  <a:tcPr/>
                </a:tc>
              </a:tr>
              <a:tr h="597751">
                <a:tc>
                  <a:txBody>
                    <a:bodyPr/>
                    <a:lstStyle/>
                    <a:p>
                      <a:r>
                        <a:rPr lang="en-US" altLang="zh-TW" sz="1600" dirty="0" smtClean="0"/>
                        <a:t>MAX Frame Rate(Hz)</a:t>
                      </a:r>
                      <a:endParaRPr lang="zh-TW" altLang="en-US" sz="1600" dirty="0"/>
                    </a:p>
                  </a:txBody>
                  <a:tcPr/>
                </a:tc>
                <a:tc>
                  <a:txBody>
                    <a:bodyPr/>
                    <a:lstStyle/>
                    <a:p>
                      <a:r>
                        <a:rPr lang="en-US" altLang="zh-TW" sz="1600" dirty="0" smtClean="0"/>
                        <a:t>2000</a:t>
                      </a:r>
                      <a:endParaRPr lang="zh-TW" altLang="en-US" sz="1600" dirty="0"/>
                    </a:p>
                  </a:txBody>
                  <a:tcPr/>
                </a:tc>
                <a:tc>
                  <a:txBody>
                    <a:bodyPr/>
                    <a:lstStyle/>
                    <a:p>
                      <a:r>
                        <a:rPr lang="en-US" altLang="zh-TW" sz="1600" dirty="0" smtClean="0"/>
                        <a:t>2000</a:t>
                      </a:r>
                      <a:endParaRPr lang="zh-TW" altLang="en-US" sz="1600" dirty="0"/>
                    </a:p>
                  </a:txBody>
                  <a:tcPr/>
                </a:tc>
                <a:tc>
                  <a:txBody>
                    <a:bodyPr/>
                    <a:lstStyle/>
                    <a:p>
                      <a:r>
                        <a:rPr lang="en-US" altLang="zh-TW" sz="1600" dirty="0" smtClean="0"/>
                        <a:t>2000</a:t>
                      </a:r>
                      <a:endParaRPr lang="zh-TW" altLang="en-US" sz="1600" dirty="0"/>
                    </a:p>
                  </a:txBody>
                  <a:tcPr/>
                </a:tc>
              </a:tr>
              <a:tr h="597751">
                <a:tc>
                  <a:txBody>
                    <a:bodyPr/>
                    <a:lstStyle/>
                    <a:p>
                      <a:r>
                        <a:rPr lang="en-US" altLang="zh-TW" sz="1600" b="0" i="0" kern="1200" dirty="0" smtClean="0">
                          <a:solidFill>
                            <a:schemeClr val="dk1"/>
                          </a:solidFill>
                          <a:effectLst/>
                          <a:latin typeface="+mn-lt"/>
                          <a:ea typeface="+mn-ea"/>
                          <a:cs typeface="+mn-cs"/>
                        </a:rPr>
                        <a:t>Camera Latency(</a:t>
                      </a:r>
                      <a:r>
                        <a:rPr lang="en-US" altLang="zh-TW" sz="1600" b="0" i="0" kern="1200" dirty="0" err="1" smtClean="0">
                          <a:solidFill>
                            <a:schemeClr val="dk1"/>
                          </a:solidFill>
                          <a:effectLst/>
                          <a:latin typeface="+mn-lt"/>
                          <a:ea typeface="+mn-ea"/>
                          <a:cs typeface="+mn-cs"/>
                        </a:rPr>
                        <a:t>ms</a:t>
                      </a:r>
                      <a:r>
                        <a:rPr lang="en-US" altLang="zh-TW" sz="1600" b="0" i="0" kern="1200" dirty="0" smtClean="0">
                          <a:solidFill>
                            <a:schemeClr val="dk1"/>
                          </a:solidFill>
                          <a:effectLst/>
                          <a:latin typeface="+mn-lt"/>
                          <a:ea typeface="+mn-ea"/>
                          <a:cs typeface="+mn-cs"/>
                        </a:rPr>
                        <a:t>)</a:t>
                      </a:r>
                      <a:endParaRPr lang="zh-TW" altLang="en-US" sz="1600" dirty="0"/>
                    </a:p>
                  </a:txBody>
                  <a:tcPr/>
                </a:tc>
                <a:tc>
                  <a:txBody>
                    <a:bodyPr/>
                    <a:lstStyle/>
                    <a:p>
                      <a:r>
                        <a:rPr lang="en-US" altLang="zh-TW" sz="1600" dirty="0" smtClean="0"/>
                        <a:t>8.3</a:t>
                      </a:r>
                      <a:endParaRPr lang="zh-TW" altLang="en-US" sz="1600" dirty="0"/>
                    </a:p>
                  </a:txBody>
                  <a:tcPr/>
                </a:tc>
                <a:tc>
                  <a:txBody>
                    <a:bodyPr/>
                    <a:lstStyle/>
                    <a:p>
                      <a:r>
                        <a:rPr lang="en-US" altLang="zh-TW" sz="1600" dirty="0" smtClean="0"/>
                        <a:t>5.5</a:t>
                      </a:r>
                      <a:endParaRPr lang="zh-TW" altLang="en-US" sz="1600" dirty="0"/>
                    </a:p>
                  </a:txBody>
                  <a:tcPr/>
                </a:tc>
                <a:tc>
                  <a:txBody>
                    <a:bodyPr/>
                    <a:lstStyle/>
                    <a:p>
                      <a:r>
                        <a:rPr lang="en-US" altLang="zh-TW" sz="1600" dirty="0" smtClean="0"/>
                        <a:t>4.7</a:t>
                      </a:r>
                      <a:endParaRPr lang="zh-TW" altLang="en-US" sz="1600" dirty="0"/>
                    </a:p>
                  </a:txBody>
                  <a:tcPr/>
                </a:tc>
              </a:tr>
              <a:tr h="346316">
                <a:tc>
                  <a:txBody>
                    <a:bodyPr/>
                    <a:lstStyle/>
                    <a:p>
                      <a:r>
                        <a:rPr lang="en-US" altLang="zh-TW" sz="1600" b="0" i="0" kern="1200" dirty="0" smtClean="0">
                          <a:solidFill>
                            <a:schemeClr val="dk1"/>
                          </a:solidFill>
                          <a:effectLst/>
                          <a:latin typeface="+mn-lt"/>
                          <a:ea typeface="+mn-ea"/>
                          <a:cs typeface="+mn-cs"/>
                        </a:rPr>
                        <a:t>Shutter Type</a:t>
                      </a:r>
                      <a:endParaRPr lang="zh-TW" altLang="en-US" sz="1600" dirty="0"/>
                    </a:p>
                  </a:txBody>
                  <a:tcPr/>
                </a:tc>
                <a:tc>
                  <a:txBody>
                    <a:bodyPr/>
                    <a:lstStyle/>
                    <a:p>
                      <a:r>
                        <a:rPr lang="en-US" altLang="zh-TW" sz="1600" dirty="0" smtClean="0"/>
                        <a:t>Global</a:t>
                      </a:r>
                      <a:endParaRPr lang="zh-TW" altLang="en-US" sz="1600" dirty="0"/>
                    </a:p>
                  </a:txBody>
                  <a:tcPr/>
                </a:tc>
                <a:tc>
                  <a:txBody>
                    <a:bodyPr/>
                    <a:lstStyle/>
                    <a:p>
                      <a:r>
                        <a:rPr lang="en-US" altLang="zh-TW" sz="1600" dirty="0" smtClean="0"/>
                        <a:t>Global</a:t>
                      </a:r>
                      <a:endParaRPr lang="zh-TW" altLang="en-US" sz="1600" dirty="0"/>
                    </a:p>
                  </a:txBody>
                  <a:tcPr/>
                </a:tc>
                <a:tc>
                  <a:txBody>
                    <a:bodyPr/>
                    <a:lstStyle/>
                    <a:p>
                      <a:r>
                        <a:rPr lang="en-US" altLang="zh-TW" sz="1600" dirty="0" smtClean="0"/>
                        <a:t>Global</a:t>
                      </a:r>
                      <a:endParaRPr lang="zh-TW" altLang="en-US" sz="1600" dirty="0"/>
                    </a:p>
                  </a:txBody>
                  <a:tcPr/>
                </a:tc>
              </a:tr>
              <a:tr h="853930">
                <a:tc>
                  <a:txBody>
                    <a:bodyPr/>
                    <a:lstStyle/>
                    <a:p>
                      <a:r>
                        <a:rPr lang="en-US" altLang="zh-TW" sz="1600" b="0" i="0" kern="1200" dirty="0" smtClean="0">
                          <a:solidFill>
                            <a:schemeClr val="dk1"/>
                          </a:solidFill>
                          <a:effectLst/>
                          <a:latin typeface="+mn-lt"/>
                          <a:ea typeface="+mn-ea"/>
                          <a:cs typeface="+mn-cs"/>
                        </a:rPr>
                        <a:t>Max Power Consumption(W)</a:t>
                      </a:r>
                      <a:endParaRPr lang="zh-TW" altLang="en-US" sz="1600" dirty="0"/>
                    </a:p>
                  </a:txBody>
                  <a:tcPr/>
                </a:tc>
                <a:tc>
                  <a:txBody>
                    <a:bodyPr/>
                    <a:lstStyle/>
                    <a:p>
                      <a:r>
                        <a:rPr lang="en-US" altLang="zh-TW" sz="1600" dirty="0" smtClean="0"/>
                        <a:t>24</a:t>
                      </a:r>
                      <a:endParaRPr lang="zh-TW" altLang="en-US" sz="1600" dirty="0"/>
                    </a:p>
                  </a:txBody>
                  <a:tcPr/>
                </a:tc>
                <a:tc>
                  <a:txBody>
                    <a:bodyPr/>
                    <a:lstStyle/>
                    <a:p>
                      <a:r>
                        <a:rPr lang="en-US" altLang="zh-TW" sz="1600" dirty="0" smtClean="0"/>
                        <a:t>24</a:t>
                      </a:r>
                      <a:endParaRPr lang="zh-TW" altLang="en-US" sz="1600" dirty="0"/>
                    </a:p>
                  </a:txBody>
                  <a:tcPr/>
                </a:tc>
                <a:tc>
                  <a:txBody>
                    <a:bodyPr/>
                    <a:lstStyle/>
                    <a:p>
                      <a:r>
                        <a:rPr lang="en-US" altLang="zh-TW" sz="1600" dirty="0" smtClean="0"/>
                        <a:t>12</a:t>
                      </a:r>
                      <a:endParaRPr lang="zh-TW" altLang="en-US" sz="1600" dirty="0"/>
                    </a:p>
                  </a:txBody>
                  <a:tcPr/>
                </a:tc>
              </a:tr>
              <a:tr h="346316">
                <a:tc>
                  <a:txBody>
                    <a:bodyPr/>
                    <a:lstStyle/>
                    <a:p>
                      <a:r>
                        <a:rPr lang="en-US" altLang="zh-TW" sz="1600" b="0" i="0" kern="1200" dirty="0" smtClean="0">
                          <a:solidFill>
                            <a:schemeClr val="dk1"/>
                          </a:solidFill>
                          <a:effectLst/>
                          <a:latin typeface="+mn-lt"/>
                          <a:ea typeface="+mn-ea"/>
                          <a:cs typeface="+mn-cs"/>
                        </a:rPr>
                        <a:t>Weight (Kg)</a:t>
                      </a:r>
                      <a:endParaRPr lang="zh-TW" altLang="en-US" sz="1600" dirty="0"/>
                    </a:p>
                  </a:txBody>
                  <a:tcPr/>
                </a:tc>
                <a:tc>
                  <a:txBody>
                    <a:bodyPr/>
                    <a:lstStyle/>
                    <a:p>
                      <a:r>
                        <a:rPr lang="en-US" altLang="zh-TW" sz="1600" dirty="0" smtClean="0"/>
                        <a:t>1.6</a:t>
                      </a:r>
                      <a:endParaRPr lang="zh-TW" altLang="en-US" sz="1600" dirty="0"/>
                    </a:p>
                  </a:txBody>
                  <a:tcPr/>
                </a:tc>
                <a:tc>
                  <a:txBody>
                    <a:bodyPr/>
                    <a:lstStyle/>
                    <a:p>
                      <a:r>
                        <a:rPr lang="en-US" altLang="zh-TW" sz="1600" dirty="0" smtClean="0"/>
                        <a:t>1.6</a:t>
                      </a:r>
                      <a:endParaRPr lang="zh-TW" altLang="en-US" sz="1600" dirty="0"/>
                    </a:p>
                  </a:txBody>
                  <a:tcPr/>
                </a:tc>
                <a:tc>
                  <a:txBody>
                    <a:bodyPr/>
                    <a:lstStyle/>
                    <a:p>
                      <a:r>
                        <a:rPr lang="en-US" altLang="zh-TW" sz="1600" dirty="0" smtClean="0"/>
                        <a:t>1.6</a:t>
                      </a:r>
                      <a:endParaRPr lang="zh-TW" altLang="en-US" sz="1600" dirty="0"/>
                    </a:p>
                  </a:txBody>
                  <a:tcPr/>
                </a:tc>
              </a:tr>
            </a:tbl>
          </a:graphicData>
        </a:graphic>
      </p:graphicFrame>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4248" y="2780928"/>
            <a:ext cx="2049361" cy="2146784"/>
          </a:xfrm>
          <a:prstGeom prst="rect">
            <a:avLst/>
          </a:prstGeom>
        </p:spPr>
      </p:pic>
      <p:sp>
        <p:nvSpPr>
          <p:cNvPr id="7" name="文字方塊 6"/>
          <p:cNvSpPr txBox="1"/>
          <p:nvPr/>
        </p:nvSpPr>
        <p:spPr>
          <a:xfrm>
            <a:off x="504987" y="1815207"/>
            <a:ext cx="1670650" cy="461665"/>
          </a:xfrm>
          <a:prstGeom prst="rect">
            <a:avLst/>
          </a:prstGeom>
          <a:noFill/>
        </p:spPr>
        <p:txBody>
          <a:bodyPr wrap="none" rtlCol="0">
            <a:spAutoFit/>
          </a:bodyPr>
          <a:lstStyle/>
          <a:p>
            <a:r>
              <a:rPr lang="zh-TW" altLang="en-US" sz="2400" dirty="0" smtClean="0"/>
              <a:t>相機規格 </a:t>
            </a:r>
            <a:r>
              <a:rPr lang="en-US" altLang="zh-TW" sz="2400" dirty="0" smtClean="0"/>
              <a:t>:</a:t>
            </a:r>
            <a:r>
              <a:rPr lang="zh-TW" altLang="en-US" sz="2400" dirty="0" smtClean="0"/>
              <a:t> </a:t>
            </a:r>
            <a:endParaRPr lang="zh-TW" altLang="en-US" sz="2400" dirty="0"/>
          </a:p>
        </p:txBody>
      </p:sp>
    </p:spTree>
    <p:extLst>
      <p:ext uri="{BB962C8B-B14F-4D97-AF65-F5344CB8AC3E}">
        <p14:creationId xmlns:p14="http://schemas.microsoft.com/office/powerpoint/2010/main" val="33299891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WeakNEss</a:t>
            </a:r>
            <a:r>
              <a:rPr lang="en-US" altLang="zh-TW" dirty="0" smtClean="0"/>
              <a:t> of Marker Tracking</a:t>
            </a:r>
            <a:endParaRPr lang="zh-TW" altLang="en-US" dirty="0"/>
          </a:p>
        </p:txBody>
      </p:sp>
      <p:sp>
        <p:nvSpPr>
          <p:cNvPr id="3" name="內容版面配置區 2"/>
          <p:cNvSpPr>
            <a:spLocks noGrp="1"/>
          </p:cNvSpPr>
          <p:nvPr>
            <p:ph idx="1"/>
          </p:nvPr>
        </p:nvSpPr>
        <p:spPr/>
        <p:txBody>
          <a:bodyPr>
            <a:normAutofit/>
          </a:bodyPr>
          <a:lstStyle/>
          <a:p>
            <a:pPr marL="114300" indent="0">
              <a:buNone/>
            </a:pPr>
            <a:r>
              <a:rPr lang="zh-TW" altLang="en-US" dirty="0" smtClean="0"/>
              <a:t>但點追蹤</a:t>
            </a:r>
            <a:r>
              <a:rPr lang="zh-TW" altLang="en-US" dirty="0"/>
              <a:t>仍</a:t>
            </a:r>
            <a:r>
              <a:rPr lang="zh-TW" altLang="en-US" dirty="0" smtClean="0"/>
              <a:t>具有下列缺點 </a:t>
            </a:r>
            <a:r>
              <a:rPr lang="en-US" altLang="zh-TW" dirty="0" smtClean="0"/>
              <a:t>:</a:t>
            </a:r>
            <a:r>
              <a:rPr lang="zh-TW" altLang="en-US" dirty="0" smtClean="0"/>
              <a:t> </a:t>
            </a:r>
            <a:endParaRPr lang="en-US" altLang="zh-TW" dirty="0"/>
          </a:p>
          <a:p>
            <a:pPr marL="114300" indent="0">
              <a:buNone/>
            </a:pPr>
            <a:endParaRPr lang="en-US" altLang="zh-TW" dirty="0" smtClean="0"/>
          </a:p>
          <a:p>
            <a:pPr marL="114300" indent="0">
              <a:buNone/>
            </a:pPr>
            <a:r>
              <a:rPr lang="en-US" altLang="zh-TW" dirty="0" smtClean="0"/>
              <a:t>1.</a:t>
            </a:r>
            <a:r>
              <a:rPr lang="zh-TW" altLang="en-US" dirty="0" smtClean="0"/>
              <a:t> 可</a:t>
            </a:r>
            <a:r>
              <a:rPr lang="zh-TW" altLang="en-US" dirty="0"/>
              <a:t>識別目標數目</a:t>
            </a:r>
            <a:r>
              <a:rPr lang="zh-TW" altLang="en-US" dirty="0" smtClean="0"/>
              <a:t>有限 </a:t>
            </a:r>
            <a:r>
              <a:rPr lang="en-US" altLang="zh-TW" dirty="0" smtClean="0"/>
              <a:t>:</a:t>
            </a:r>
            <a:r>
              <a:rPr lang="zh-TW" altLang="en-US" dirty="0" smtClean="0"/>
              <a:t> </a:t>
            </a:r>
            <a:endParaRPr lang="en-US" altLang="zh-TW" dirty="0" smtClean="0"/>
          </a:p>
          <a:p>
            <a:pPr marL="411480" lvl="1" indent="0">
              <a:buNone/>
            </a:pPr>
            <a:r>
              <a:rPr lang="zh-TW" altLang="en-US" sz="1600" dirty="0" smtClean="0"/>
              <a:t>實現</a:t>
            </a:r>
            <a:r>
              <a:rPr lang="zh-TW" altLang="en-US" sz="1600" dirty="0"/>
              <a:t>一個目標點的姿態捕捉需要至少不共面的</a:t>
            </a:r>
            <a:r>
              <a:rPr lang="en-US" altLang="zh-TW" sz="1600" dirty="0"/>
              <a:t>4</a:t>
            </a:r>
            <a:r>
              <a:rPr lang="zh-TW" altLang="en-US" sz="1600" dirty="0"/>
              <a:t>個標識</a:t>
            </a:r>
            <a:r>
              <a:rPr lang="zh-TW" altLang="en-US" sz="1600" dirty="0" smtClean="0"/>
              <a:t>點，以槍戰遊戲為例，</a:t>
            </a:r>
            <a:r>
              <a:rPr lang="zh-TW" altLang="en-US" sz="1600" dirty="0"/>
              <a:t>如果只對頭部和槍進行定位，每個玩家需要</a:t>
            </a:r>
            <a:r>
              <a:rPr lang="en-US" altLang="zh-TW" sz="1600" dirty="0"/>
              <a:t>8</a:t>
            </a:r>
            <a:r>
              <a:rPr lang="zh-TW" altLang="en-US" sz="1600" dirty="0"/>
              <a:t>個標識點。如果需要</a:t>
            </a:r>
            <a:r>
              <a:rPr lang="zh-TW" altLang="en-US" sz="1600" dirty="0" smtClean="0"/>
              <a:t>做全身動作捕捉，標識點數目會大量增加。所以系統通常會限制最大標示點的數目</a:t>
            </a:r>
            <a:r>
              <a:rPr lang="zh-TW" altLang="en-US" sz="1600" dirty="0"/>
              <a:t>。</a:t>
            </a:r>
            <a:r>
              <a:rPr lang="zh-TW" altLang="en-US" dirty="0" smtClean="0"/>
              <a:t/>
            </a:r>
            <a:br>
              <a:rPr lang="zh-TW" altLang="en-US" dirty="0" smtClean="0"/>
            </a:br>
            <a:endParaRPr lang="en-US" altLang="zh-TW" dirty="0" smtClean="0"/>
          </a:p>
          <a:p>
            <a:pPr marL="114300" indent="0">
              <a:buNone/>
            </a:pPr>
            <a:r>
              <a:rPr lang="en-US" altLang="zh-TW" dirty="0" smtClean="0"/>
              <a:t>2.</a:t>
            </a:r>
            <a:r>
              <a:rPr lang="zh-TW" altLang="en-US" dirty="0" smtClean="0"/>
              <a:t> 遮擋問題 </a:t>
            </a:r>
            <a:r>
              <a:rPr lang="en-US" altLang="zh-TW" dirty="0" smtClean="0"/>
              <a:t>:</a:t>
            </a:r>
          </a:p>
          <a:p>
            <a:pPr marL="411480" lvl="1" indent="0">
              <a:buNone/>
            </a:pPr>
            <a:r>
              <a:rPr lang="zh-TW" altLang="en-US" sz="1600" dirty="0" smtClean="0"/>
              <a:t>系統</a:t>
            </a:r>
            <a:r>
              <a:rPr lang="zh-TW" altLang="en-US" sz="1600" dirty="0"/>
              <a:t>需要至少兩個相機同時拍到同一標記點才可實現該標記點的定位，而當</a:t>
            </a:r>
            <a:r>
              <a:rPr lang="zh-TW" altLang="en-US" sz="1600" dirty="0" smtClean="0"/>
              <a:t>紅外光線</a:t>
            </a:r>
            <a:r>
              <a:rPr lang="zh-TW" altLang="en-US" sz="1600" dirty="0"/>
              <a:t>被使用者或物體遮擋時，空間點三維重構就會由於缺少必要的二維圖像中的特徵點間對應信息，導致定位跟蹤</a:t>
            </a:r>
            <a:r>
              <a:rPr lang="zh-TW" altLang="en-US" sz="1600" dirty="0" smtClean="0"/>
              <a:t>失敗</a:t>
            </a:r>
            <a:endParaRPr lang="en-US" altLang="zh-TW" sz="1600" dirty="0" smtClean="0"/>
          </a:p>
          <a:p>
            <a:pPr marL="114300" indent="0">
              <a:buNone/>
            </a:pPr>
            <a:endParaRPr lang="en-US" altLang="zh-TW" sz="1600" dirty="0" smtClean="0"/>
          </a:p>
          <a:p>
            <a:pPr marL="114300" indent="0">
              <a:buNone/>
            </a:pPr>
            <a:r>
              <a:rPr lang="en-US" altLang="zh-TW" sz="1600" dirty="0" smtClean="0"/>
              <a:t>3. </a:t>
            </a:r>
            <a:r>
              <a:rPr lang="zh-TW" altLang="en-US" sz="1600" dirty="0"/>
              <a:t>價格昂貴</a:t>
            </a:r>
            <a:endParaRPr lang="en-US" altLang="zh-TW" sz="1600" dirty="0" smtClean="0"/>
          </a:p>
        </p:txBody>
      </p:sp>
    </p:spTree>
    <p:extLst>
      <p:ext uri="{BB962C8B-B14F-4D97-AF65-F5344CB8AC3E}">
        <p14:creationId xmlns:p14="http://schemas.microsoft.com/office/powerpoint/2010/main" val="34374317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藥劑師">
  <a:themeElements>
    <a:clrScheme name="藥劑師">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藥劑師">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藥劑師">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1378</TotalTime>
  <Words>573</Words>
  <Application>Microsoft Office PowerPoint</Application>
  <PresentationFormat>如螢幕大小 (4:3)</PresentationFormat>
  <Paragraphs>170</Paragraphs>
  <Slides>47</Slides>
  <Notes>0</Notes>
  <HiddenSlides>0</HiddenSlides>
  <MMClips>0</MMClips>
  <ScaleCrop>false</ScaleCrop>
  <HeadingPairs>
    <vt:vector size="4" baseType="variant">
      <vt:variant>
        <vt:lpstr>佈景主題</vt:lpstr>
      </vt:variant>
      <vt:variant>
        <vt:i4>1</vt:i4>
      </vt:variant>
      <vt:variant>
        <vt:lpstr>投影片標題</vt:lpstr>
      </vt:variant>
      <vt:variant>
        <vt:i4>47</vt:i4>
      </vt:variant>
    </vt:vector>
  </HeadingPairs>
  <TitlesOfParts>
    <vt:vector size="48" baseType="lpstr">
      <vt:lpstr>藥劑師</vt:lpstr>
      <vt:lpstr>Progress report</vt:lpstr>
      <vt:lpstr>OutLine</vt:lpstr>
      <vt:lpstr>INTRODUCTION</vt:lpstr>
      <vt:lpstr>InTRODuction</vt:lpstr>
      <vt:lpstr>Motion capture</vt:lpstr>
      <vt:lpstr>Vicon</vt:lpstr>
      <vt:lpstr>VICON</vt:lpstr>
      <vt:lpstr>Vicon</vt:lpstr>
      <vt:lpstr>WeakNEss of Marker Tracking</vt:lpstr>
      <vt:lpstr>System Overview</vt:lpstr>
      <vt:lpstr>Detect &amp; ideNtify</vt:lpstr>
      <vt:lpstr>Detect &amp; ideNtify</vt:lpstr>
      <vt:lpstr>Something Different</vt:lpstr>
      <vt:lpstr>PowerPoint 簡報</vt:lpstr>
      <vt:lpstr>PowerPoint 簡報</vt:lpstr>
      <vt:lpstr>PowerPoint 簡報</vt:lpstr>
      <vt:lpstr>Distance estimation</vt:lpstr>
      <vt:lpstr>DISTANCE ESTimation</vt:lpstr>
      <vt:lpstr>DISTANCE ESTimation</vt:lpstr>
      <vt:lpstr>Minimum differential angle</vt:lpstr>
      <vt:lpstr>Board</vt:lpstr>
      <vt:lpstr>Board</vt:lpstr>
      <vt:lpstr>Board</vt:lpstr>
      <vt:lpstr>Board</vt:lpstr>
      <vt:lpstr>Board</vt:lpstr>
      <vt:lpstr>Board</vt:lpstr>
      <vt:lpstr>Board</vt:lpstr>
      <vt:lpstr>Board</vt:lpstr>
      <vt:lpstr>Board</vt:lpstr>
      <vt:lpstr>Slowly rotate chair</vt:lpstr>
      <vt:lpstr>SLOWY MOVING HAND</vt:lpstr>
      <vt:lpstr>Normal speed</vt:lpstr>
      <vt:lpstr>Normal speed</vt:lpstr>
      <vt:lpstr>Normal speed</vt:lpstr>
      <vt:lpstr>Slope marker</vt:lpstr>
      <vt:lpstr>Slope marker</vt:lpstr>
      <vt:lpstr>Slope marker</vt:lpstr>
      <vt:lpstr>Slope marker</vt:lpstr>
      <vt:lpstr>Slope marker</vt:lpstr>
      <vt:lpstr>Slope marker</vt:lpstr>
      <vt:lpstr>Slope marker</vt:lpstr>
      <vt:lpstr>Slope marker</vt:lpstr>
      <vt:lpstr>Slope marker</vt:lpstr>
      <vt:lpstr>Tracking</vt:lpstr>
      <vt:lpstr>Tracking</vt:lpstr>
      <vt:lpstr>Tracking</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User</dc:creator>
  <cp:lastModifiedBy>User</cp:lastModifiedBy>
  <cp:revision>47</cp:revision>
  <dcterms:created xsi:type="dcterms:W3CDTF">2019-12-04T18:55:29Z</dcterms:created>
  <dcterms:modified xsi:type="dcterms:W3CDTF">2019-12-05T19:56:08Z</dcterms:modified>
</cp:coreProperties>
</file>